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4"/>
  </p:notesMasterIdLst>
  <p:handoutMasterIdLst>
    <p:handoutMasterId r:id="rId25"/>
  </p:handoutMasterIdLst>
  <p:sldIdLst>
    <p:sldId id="572" r:id="rId2"/>
    <p:sldId id="573" r:id="rId3"/>
    <p:sldId id="656" r:id="rId4"/>
    <p:sldId id="599" r:id="rId5"/>
    <p:sldId id="645" r:id="rId6"/>
    <p:sldId id="685" r:id="rId7"/>
    <p:sldId id="659" r:id="rId8"/>
    <p:sldId id="648" r:id="rId9"/>
    <p:sldId id="684" r:id="rId10"/>
    <p:sldId id="681" r:id="rId11"/>
    <p:sldId id="673" r:id="rId12"/>
    <p:sldId id="680" r:id="rId13"/>
    <p:sldId id="623" r:id="rId14"/>
    <p:sldId id="670" r:id="rId15"/>
    <p:sldId id="669" r:id="rId16"/>
    <p:sldId id="672" r:id="rId17"/>
    <p:sldId id="679" r:id="rId18"/>
    <p:sldId id="676" r:id="rId19"/>
    <p:sldId id="686" r:id="rId20"/>
    <p:sldId id="682" r:id="rId21"/>
    <p:sldId id="683" r:id="rId22"/>
    <p:sldId id="597" r:id="rId23"/>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schober" initials="d" lastIdx="2" clrIdx="0">
    <p:extLst>
      <p:ext uri="{19B8F6BF-5375-455C-9EA6-DF929625EA0E}">
        <p15:presenceInfo xmlns:p15="http://schemas.microsoft.com/office/powerpoint/2012/main" userId="dscho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95292" autoAdjust="0"/>
  </p:normalViewPr>
  <p:slideViewPr>
    <p:cSldViewPr snapToGrid="0" snapToObjects="1">
      <p:cViewPr varScale="1">
        <p:scale>
          <a:sx n="57" d="100"/>
          <a:sy n="57" d="100"/>
        </p:scale>
        <p:origin x="96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530D392C-648A-4FD7-8C92-F4FCFFD9248A}" type="datetimeFigureOut">
              <a:rPr lang="de-DE" smtClean="0"/>
              <a:t>28.11.2014</a:t>
            </a:fld>
            <a:endParaRPr lang="de-DE"/>
          </a:p>
        </p:txBody>
      </p:sp>
      <p:sp>
        <p:nvSpPr>
          <p:cNvPr id="4" name="Fußzeilenplatzhalt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E4D92070-DB8A-490F-A67E-6F2DE7E6DC53}" type="slidenum">
              <a:rPr lang="de-DE" smtClean="0"/>
              <a:t>‹Nr.›</a:t>
            </a:fld>
            <a:endParaRPr lang="de-DE"/>
          </a:p>
        </p:txBody>
      </p:sp>
    </p:spTree>
    <p:extLst>
      <p:ext uri="{BB962C8B-B14F-4D97-AF65-F5344CB8AC3E}">
        <p14:creationId xmlns:p14="http://schemas.microsoft.com/office/powerpoint/2010/main" val="2598656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1536AD9D-3895-45DF-B525-F57A709DBB97}" type="datetimeFigureOut">
              <a:rPr lang="en-US" smtClean="0"/>
              <a:t>11/28/2014</a:t>
            </a:fld>
            <a:endParaRPr lang="en-US"/>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8D8B003C-3C02-429C-958C-92825E0D5F95}" type="slidenum">
              <a:rPr lang="en-US" smtClean="0"/>
              <a:t>‹Nr.›</a:t>
            </a:fld>
            <a:endParaRPr lang="en-US"/>
          </a:p>
        </p:txBody>
      </p:sp>
    </p:spTree>
    <p:extLst>
      <p:ext uri="{BB962C8B-B14F-4D97-AF65-F5344CB8AC3E}">
        <p14:creationId xmlns:p14="http://schemas.microsoft.com/office/powerpoint/2010/main" val="318276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D8B003C-3C02-429C-958C-92825E0D5F95}" type="slidenum">
              <a:rPr lang="en-US" smtClean="0"/>
              <a:t>1</a:t>
            </a:fld>
            <a:endParaRPr lang="en-US"/>
          </a:p>
        </p:txBody>
      </p:sp>
    </p:spTree>
    <p:extLst>
      <p:ext uri="{BB962C8B-B14F-4D97-AF65-F5344CB8AC3E}">
        <p14:creationId xmlns:p14="http://schemas.microsoft.com/office/powerpoint/2010/main" val="261242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129914-7697-440F-94CB-1687C3A8B5C5}" type="slidenum">
              <a:rPr lang="de-DE" smtClean="0"/>
              <a:pPr/>
              <a:t>3</a:t>
            </a:fld>
            <a:endParaRPr lang="de-DE"/>
          </a:p>
        </p:txBody>
      </p:sp>
    </p:spTree>
    <p:extLst>
      <p:ext uri="{BB962C8B-B14F-4D97-AF65-F5344CB8AC3E}">
        <p14:creationId xmlns:p14="http://schemas.microsoft.com/office/powerpoint/2010/main" val="401555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Triples</a:t>
            </a:r>
            <a:r>
              <a:rPr lang="de-DE" baseline="0" dirty="0" smtClean="0"/>
              <a:t> in a triple store are understandable by both humans and machines. We think in triples. So, imagine having a whole bunch (millions) of these statements about aspects of Cochrane Reviews in one bin and querying it.  You could infer all sorts of new knowledge. Then, imagine chucking in and linking to other datasets such as the CRS or external ones...</a:t>
            </a:r>
            <a:endParaRPr lang="de-DE" dirty="0"/>
          </a:p>
        </p:txBody>
      </p:sp>
      <p:sp>
        <p:nvSpPr>
          <p:cNvPr id="4" name="Slide Number Placeholder 3"/>
          <p:cNvSpPr>
            <a:spLocks noGrp="1"/>
          </p:cNvSpPr>
          <p:nvPr>
            <p:ph type="sldNum" sz="quarter" idx="10"/>
          </p:nvPr>
        </p:nvSpPr>
        <p:spPr/>
        <p:txBody>
          <a:bodyPr/>
          <a:lstStyle/>
          <a:p>
            <a:fld id="{E1129914-7697-440F-94CB-1687C3A8B5C5}" type="slidenum">
              <a:rPr lang="de-DE" smtClean="0"/>
              <a:pPr/>
              <a:t>7</a:t>
            </a:fld>
            <a:endParaRPr lang="de-DE"/>
          </a:p>
        </p:txBody>
      </p:sp>
    </p:spTree>
    <p:extLst>
      <p:ext uri="{BB962C8B-B14F-4D97-AF65-F5344CB8AC3E}">
        <p14:creationId xmlns:p14="http://schemas.microsoft.com/office/powerpoint/2010/main" val="431730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47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GB"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11/28/2014</a:t>
            </a:fld>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dirty="0"/>
          </a:p>
        </p:txBody>
      </p:sp>
      <p:pic>
        <p:nvPicPr>
          <p:cNvPr id="17" name="Picture 16"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90732" y="5829541"/>
            <a:ext cx="3042473" cy="769174"/>
          </a:xfrm>
          <a:prstGeom prst="rect">
            <a:avLst/>
          </a:prstGeom>
        </p:spPr>
      </p:pic>
      <p:pic>
        <p:nvPicPr>
          <p:cNvPr id="18" name="Picture 17"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259036" y="5956592"/>
            <a:ext cx="732052" cy="597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11/28/2014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11/28/2014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14" name="Picture 13"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22" name="Picture 21"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11/28/2014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sp>
        <p:nvSpPr>
          <p:cNvPr id="7" name="Title 6"/>
          <p:cNvSpPr>
            <a:spLocks noGrp="1"/>
          </p:cNvSpPr>
          <p:nvPr>
            <p:ph type="title"/>
          </p:nvPr>
        </p:nvSpPr>
        <p:spPr/>
        <p:txBody>
          <a:bodyPr/>
          <a:lstStyle/>
          <a:p>
            <a:r>
              <a:rPr lang="en-GB"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GB"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11/28/2014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pic>
        <p:nvPicPr>
          <p:cNvPr id="15" name="Picture 14"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93638" y="4866800"/>
            <a:ext cx="4155313" cy="1050513"/>
          </a:xfrm>
          <a:prstGeom prst="rect">
            <a:avLst/>
          </a:prstGeom>
        </p:spPr>
      </p:pic>
      <p:pic>
        <p:nvPicPr>
          <p:cNvPr id="16" name="Picture 15"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93015" y="5007878"/>
            <a:ext cx="1116474" cy="91080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dirty="0"/>
          </a:p>
        </p:txBody>
      </p:sp>
      <p:sp>
        <p:nvSpPr>
          <p:cNvPr id="2" name="Title 1"/>
          <p:cNvSpPr>
            <a:spLocks noGrp="1"/>
          </p:cNvSpPr>
          <p:nvPr>
            <p:ph type="title"/>
          </p:nvPr>
        </p:nvSpPr>
        <p:spPr/>
        <p:txBody>
          <a:bodyPr/>
          <a:lstStyle/>
          <a:p>
            <a:r>
              <a:rPr lang="en-GB"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11/28/2014</a:t>
            </a:fld>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11/28/2014</a:t>
            </a:fld>
            <a:endParaRPr lang="en-US"/>
          </a:p>
        </p:txBody>
      </p:sp>
      <p:sp>
        <p:nvSpPr>
          <p:cNvPr id="8" name="Footer Placeholder 7"/>
          <p:cNvSpPr>
            <a:spLocks noGrp="1"/>
          </p:cNvSpPr>
          <p:nvPr>
            <p:ph type="ftr" sz="quarter" idx="11"/>
          </p:nvPr>
        </p:nvSpPr>
        <p:spPr>
          <a:xfrm>
            <a:off x="193638" y="6250164"/>
            <a:ext cx="3786691"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11/28/2014</a:t>
            </a:fld>
            <a:endParaRPr lang="en-US"/>
          </a:p>
        </p:txBody>
      </p:sp>
      <p:sp>
        <p:nvSpPr>
          <p:cNvPr id="4" name="Footer Placeholder 3"/>
          <p:cNvSpPr>
            <a:spLocks noGrp="1"/>
          </p:cNvSpPr>
          <p:nvPr>
            <p:ph type="ftr" sz="quarter" idx="11"/>
          </p:nvPr>
        </p:nvSpPr>
        <p:spPr>
          <a:xfrm>
            <a:off x="193638" y="6250164"/>
            <a:ext cx="3786691"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11/28/2014</a:t>
            </a:fld>
            <a:endParaRPr lang="en-US"/>
          </a:p>
        </p:txBody>
      </p:sp>
      <p:sp>
        <p:nvSpPr>
          <p:cNvPr id="3" name="Footer Placeholder 2"/>
          <p:cNvSpPr>
            <a:spLocks noGrp="1"/>
          </p:cNvSpPr>
          <p:nvPr>
            <p:ph type="ftr" sz="quarter" idx="11"/>
          </p:nvPr>
        </p:nvSpPr>
        <p:spPr>
          <a:xfrm>
            <a:off x="193638" y="6250164"/>
            <a:ext cx="3786691"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‹Nr.›</a:t>
            </a:fld>
            <a:endParaRPr lang="en-US"/>
          </a:p>
        </p:txBody>
      </p:sp>
      <p:pic>
        <p:nvPicPr>
          <p:cNvPr id="13" name="Picture 12"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4" name="Picture 13"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11/28/2014</a:t>
            </a:fld>
            <a:endParaRPr lang="en-US"/>
          </a:p>
        </p:txBody>
      </p:sp>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GB"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16" name="Picture 15"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7" name="Picture 16"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GB"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11/28/2014</a:t>
            </a:fld>
            <a:endParaRPr lang="en-US"/>
          </a:p>
        </p:txBody>
      </p:sp>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pic>
        <p:nvPicPr>
          <p:cNvPr id="16" name="Picture 15"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7" name="Picture 16"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11/28/2014</a:t>
            </a:fld>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‹Nr.›</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7" name="Picture 6" descr="Cosmos_logo.jpg"/>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0" name="Picture 9" descr="FP7-gen-CMYK.eps"/>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23.gif"/><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www.ebi.ac.uk/metabolights/index" TargetMode="External"/><Relationship Id="rId5" Type="http://schemas.openxmlformats.org/officeDocument/2006/relationships/image" Target="../media/image20.png"/><Relationship Id="rId4" Type="http://schemas.openxmlformats.org/officeDocument/2006/relationships/image" Target="../media/image2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ipb-halle.de/ontologydata/peak:PB004085_129"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cosmos-fp7.eu/"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2.bin"/><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Open Linked Data </a:t>
            </a:r>
            <a:r>
              <a:rPr lang="en-US" dirty="0" smtClean="0"/>
              <a:t/>
            </a:r>
            <a:br>
              <a:rPr lang="en-US" dirty="0" smtClean="0"/>
            </a:br>
            <a:r>
              <a:rPr lang="en-US" dirty="0" smtClean="0"/>
              <a:t>for </a:t>
            </a:r>
            <a:r>
              <a:rPr lang="en-US" dirty="0"/>
              <a:t>Metabolomics Data Sharing</a:t>
            </a:r>
          </a:p>
        </p:txBody>
      </p:sp>
      <p:sp>
        <p:nvSpPr>
          <p:cNvPr id="3" name="Subtitle 2"/>
          <p:cNvSpPr>
            <a:spLocks noGrp="1"/>
          </p:cNvSpPr>
          <p:nvPr>
            <p:ph type="subTitle" idx="1"/>
          </p:nvPr>
        </p:nvSpPr>
        <p:spPr/>
        <p:txBody>
          <a:bodyPr/>
          <a:lstStyle/>
          <a:p>
            <a:r>
              <a:rPr lang="en-US" dirty="0"/>
              <a:t>Daniel </a:t>
            </a:r>
            <a:r>
              <a:rPr lang="en-US" dirty="0" err="1"/>
              <a:t>Schober</a:t>
            </a:r>
            <a:r>
              <a:rPr lang="en-US" dirty="0"/>
              <a:t>, </a:t>
            </a:r>
            <a:r>
              <a:rPr lang="en-US" dirty="0" smtClean="0"/>
              <a:t>IPB </a:t>
            </a:r>
            <a:r>
              <a:rPr lang="en-US" dirty="0"/>
              <a:t>Halle</a:t>
            </a:r>
          </a:p>
          <a:p>
            <a:r>
              <a:rPr lang="en-US" dirty="0"/>
              <a:t>for </a:t>
            </a:r>
            <a:r>
              <a:rPr lang="en-US" dirty="0" smtClean="0"/>
              <a:t>COSMOS WP </a:t>
            </a:r>
            <a:r>
              <a:rPr lang="en-US" dirty="0"/>
              <a:t>2</a:t>
            </a:r>
          </a:p>
        </p:txBody>
      </p:sp>
      <p:sp>
        <p:nvSpPr>
          <p:cNvPr id="4" name="Textfeld 3"/>
          <p:cNvSpPr txBox="1"/>
          <p:nvPr/>
        </p:nvSpPr>
        <p:spPr>
          <a:xfrm>
            <a:off x="1371600" y="843224"/>
            <a:ext cx="1944386" cy="340102"/>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kern="1200" baseline="30000" dirty="0" smtClean="0">
                <a:solidFill>
                  <a:schemeClr val="bg1"/>
                </a:solidFill>
                <a:latin typeface="Graphik Regular"/>
                <a:ea typeface="+mn-ea"/>
                <a:cs typeface="Graphik Regular"/>
              </a:rPr>
              <a:t>Leibniz-Institut für Pflanzenbiochemie</a:t>
            </a:r>
          </a:p>
        </p:txBody>
      </p:sp>
      <p:pic>
        <p:nvPicPr>
          <p:cNvPr id="5" name="Picture 8"/>
          <p:cNvPicPr>
            <a:picLocks noChangeAspect="1"/>
          </p:cNvPicPr>
          <p:nvPr/>
        </p:nvPicPr>
        <p:blipFill>
          <a:blip r:embed="rId3" cstate="print"/>
          <a:stretch>
            <a:fillRect/>
          </a:stretch>
        </p:blipFill>
        <p:spPr>
          <a:xfrm>
            <a:off x="413055" y="450796"/>
            <a:ext cx="814604" cy="1086138"/>
          </a:xfrm>
          <a:prstGeom prst="rect">
            <a:avLst/>
          </a:prstGeom>
        </p:spPr>
      </p:pic>
      <p:pic>
        <p:nvPicPr>
          <p:cNvPr id="7" name="Grafik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52575" y="6010977"/>
            <a:ext cx="1734099" cy="667628"/>
          </a:xfrm>
          <a:prstGeom prst="rect">
            <a:avLst/>
          </a:prstGeom>
        </p:spPr>
      </p:pic>
    </p:spTree>
    <p:extLst>
      <p:ext uri="{BB962C8B-B14F-4D97-AF65-F5344CB8AC3E}">
        <p14:creationId xmlns:p14="http://schemas.microsoft.com/office/powerpoint/2010/main" val="3804726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120142"/>
            <a:ext cx="8229600" cy="1252728"/>
          </a:xfrm>
        </p:spPr>
        <p:txBody>
          <a:bodyPr/>
          <a:lstStyle/>
          <a:p>
            <a:r>
              <a:rPr lang="de-DE" dirty="0" smtClean="0"/>
              <a:t>Resources </a:t>
            </a:r>
            <a:r>
              <a:rPr lang="de-DE" dirty="0" err="1" smtClean="0"/>
              <a:t>to</a:t>
            </a:r>
            <a:r>
              <a:rPr lang="de-DE" dirty="0" smtClean="0"/>
              <a:t> link </a:t>
            </a:r>
            <a:r>
              <a:rPr lang="de-DE" dirty="0" err="1" smtClean="0"/>
              <a:t>with</a:t>
            </a:r>
            <a:endParaRPr lang="de-DE" dirty="0"/>
          </a:p>
        </p:txBody>
      </p:sp>
      <p:sp>
        <p:nvSpPr>
          <p:cNvPr id="4" name="Textfeld 3"/>
          <p:cNvSpPr txBox="1"/>
          <p:nvPr/>
        </p:nvSpPr>
        <p:spPr>
          <a:xfrm>
            <a:off x="3608277" y="2811482"/>
            <a:ext cx="1407758" cy="307777"/>
          </a:xfrm>
          <a:prstGeom prst="rect">
            <a:avLst/>
          </a:prstGeom>
          <a:noFill/>
        </p:spPr>
        <p:txBody>
          <a:bodyPr wrap="none" rtlCol="0">
            <a:spAutoFit/>
          </a:bodyPr>
          <a:lstStyle/>
          <a:p>
            <a:r>
              <a:rPr lang="de-DE" sz="1400" dirty="0" smtClean="0"/>
              <a:t>Small </a:t>
            </a:r>
            <a:r>
              <a:rPr lang="de-DE" sz="1400" dirty="0" err="1" smtClean="0"/>
              <a:t>Molecules</a:t>
            </a:r>
            <a:endParaRPr lang="de-DE" sz="1400" dirty="0"/>
          </a:p>
        </p:txBody>
      </p:sp>
      <p:pic>
        <p:nvPicPr>
          <p:cNvPr id="16392" name="Picture 8" descr="im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0660" y="2793082"/>
            <a:ext cx="913601" cy="300362"/>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00844" y="5008616"/>
            <a:ext cx="1257299" cy="396598"/>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nach rechts 14"/>
          <p:cNvSpPr/>
          <p:nvPr/>
        </p:nvSpPr>
        <p:spPr>
          <a:xfrm>
            <a:off x="2782589" y="2811482"/>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p:cNvSpPr/>
          <p:nvPr/>
        </p:nvSpPr>
        <p:spPr>
          <a:xfrm>
            <a:off x="2743905" y="4004676"/>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a:off x="2743905" y="5086399"/>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3593603" y="3988323"/>
            <a:ext cx="835485" cy="307777"/>
          </a:xfrm>
          <a:prstGeom prst="rect">
            <a:avLst/>
          </a:prstGeom>
          <a:noFill/>
        </p:spPr>
        <p:txBody>
          <a:bodyPr wrap="none" rtlCol="0">
            <a:spAutoFit/>
          </a:bodyPr>
          <a:lstStyle/>
          <a:p>
            <a:r>
              <a:rPr lang="de-DE" sz="1400" dirty="0" err="1" smtClean="0"/>
              <a:t>Diseases</a:t>
            </a:r>
            <a:endParaRPr lang="de-DE" sz="1400" dirty="0"/>
          </a:p>
        </p:txBody>
      </p:sp>
      <p:sp>
        <p:nvSpPr>
          <p:cNvPr id="24" name="Textfeld 23"/>
          <p:cNvSpPr txBox="1"/>
          <p:nvPr/>
        </p:nvSpPr>
        <p:spPr>
          <a:xfrm>
            <a:off x="3606532" y="5053025"/>
            <a:ext cx="1122423" cy="307777"/>
          </a:xfrm>
          <a:prstGeom prst="rect">
            <a:avLst/>
          </a:prstGeom>
          <a:noFill/>
        </p:spPr>
        <p:txBody>
          <a:bodyPr wrap="none" rtlCol="0">
            <a:spAutoFit/>
          </a:bodyPr>
          <a:lstStyle/>
          <a:p>
            <a:r>
              <a:rPr lang="de-DE" sz="1400" dirty="0" smtClean="0"/>
              <a:t>Sample </a:t>
            </a:r>
            <a:r>
              <a:rPr lang="de-DE" sz="1400" dirty="0" err="1" smtClean="0"/>
              <a:t>data</a:t>
            </a:r>
            <a:endParaRPr lang="de-DE" sz="1400" dirty="0"/>
          </a:p>
        </p:txBody>
      </p:sp>
      <p:pic>
        <p:nvPicPr>
          <p:cNvPr id="16400" name="Picture 16" descr="Logo"/>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09012" y="3531802"/>
            <a:ext cx="1040965" cy="286969"/>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3554203" y="3606828"/>
            <a:ext cx="1428596" cy="307777"/>
          </a:xfrm>
          <a:prstGeom prst="rect">
            <a:avLst/>
          </a:prstGeom>
          <a:noFill/>
        </p:spPr>
        <p:txBody>
          <a:bodyPr wrap="none" rtlCol="0">
            <a:spAutoFit/>
          </a:bodyPr>
          <a:lstStyle/>
          <a:p>
            <a:r>
              <a:rPr lang="de-DE" sz="1400" dirty="0" smtClean="0"/>
              <a:t>Pharmaceuticals</a:t>
            </a:r>
            <a:endParaRPr lang="de-DE" sz="1400" dirty="0"/>
          </a:p>
        </p:txBody>
      </p:sp>
      <p:sp>
        <p:nvSpPr>
          <p:cNvPr id="27" name="Pfeil nach rechts 26"/>
          <p:cNvSpPr/>
          <p:nvPr/>
        </p:nvSpPr>
        <p:spPr>
          <a:xfrm>
            <a:off x="2743905" y="3624118"/>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402" name="Picture 18" descr="icd10codes"/>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12390" y="3818771"/>
            <a:ext cx="1434211" cy="717106"/>
          </a:xfrm>
          <a:prstGeom prst="rect">
            <a:avLst/>
          </a:prstGeom>
          <a:noFill/>
          <a:extLst>
            <a:ext uri="{909E8E84-426E-40DD-AFC4-6F175D3DCCD1}">
              <a14:hiddenFill xmlns:a14="http://schemas.microsoft.com/office/drawing/2010/main">
                <a:solidFill>
                  <a:srgbClr val="FFFFFF"/>
                </a:solidFill>
              </a14:hiddenFill>
            </a:ext>
          </a:extLst>
        </p:spPr>
      </p:pic>
      <p:sp>
        <p:nvSpPr>
          <p:cNvPr id="32" name="Rechteck 31"/>
          <p:cNvSpPr/>
          <p:nvPr/>
        </p:nvSpPr>
        <p:spPr>
          <a:xfrm>
            <a:off x="925446" y="5375686"/>
            <a:ext cx="1250663" cy="369332"/>
          </a:xfrm>
          <a:prstGeom prst="rect">
            <a:avLst/>
          </a:prstGeom>
        </p:spPr>
        <p:txBody>
          <a:bodyPr wrap="none">
            <a:spAutoFit/>
          </a:bodyPr>
          <a:lstStyle/>
          <a:p>
            <a:r>
              <a:rPr lang="de-DE" b="1" dirty="0" err="1"/>
              <a:t>GeoNames</a:t>
            </a:r>
            <a:endParaRPr lang="de-DE" b="1" dirty="0"/>
          </a:p>
        </p:txBody>
      </p:sp>
      <p:sp>
        <p:nvSpPr>
          <p:cNvPr id="33" name="Textfeld 32"/>
          <p:cNvSpPr txBox="1"/>
          <p:nvPr/>
        </p:nvSpPr>
        <p:spPr>
          <a:xfrm>
            <a:off x="3554203" y="5406464"/>
            <a:ext cx="1148071" cy="307777"/>
          </a:xfrm>
          <a:prstGeom prst="rect">
            <a:avLst/>
          </a:prstGeom>
          <a:noFill/>
        </p:spPr>
        <p:txBody>
          <a:bodyPr wrap="none" rtlCol="0">
            <a:spAutoFit/>
          </a:bodyPr>
          <a:lstStyle/>
          <a:p>
            <a:r>
              <a:rPr lang="de-DE" sz="1400" dirty="0" smtClean="0"/>
              <a:t>Place </a:t>
            </a:r>
            <a:r>
              <a:rPr lang="de-DE" sz="1400" dirty="0" err="1" smtClean="0"/>
              <a:t>Names</a:t>
            </a:r>
            <a:endParaRPr lang="de-DE" sz="1400" dirty="0"/>
          </a:p>
        </p:txBody>
      </p:sp>
      <p:sp>
        <p:nvSpPr>
          <p:cNvPr id="34" name="Pfeil nach rechts 33"/>
          <p:cNvSpPr/>
          <p:nvPr/>
        </p:nvSpPr>
        <p:spPr>
          <a:xfrm>
            <a:off x="2768251" y="5457651"/>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5" name="Objekt 34"/>
          <p:cNvGraphicFramePr>
            <a:graphicFrameLocks noChangeAspect="1"/>
          </p:cNvGraphicFramePr>
          <p:nvPr>
            <p:extLst>
              <p:ext uri="{D42A27DB-BD31-4B8C-83A1-F6EECF244321}">
                <p14:modId xmlns:p14="http://schemas.microsoft.com/office/powerpoint/2010/main" val="2876459315"/>
              </p:ext>
            </p:extLst>
          </p:nvPr>
        </p:nvGraphicFramePr>
        <p:xfrm>
          <a:off x="842869" y="2364541"/>
          <a:ext cx="1645124" cy="377322"/>
        </p:xfrm>
        <a:graphic>
          <a:graphicData uri="http://schemas.openxmlformats.org/presentationml/2006/ole">
            <mc:AlternateContent xmlns:mc="http://schemas.openxmlformats.org/markup-compatibility/2006">
              <mc:Choice xmlns:v="urn:schemas-microsoft-com:vml" Requires="v">
                <p:oleObj spid="_x0000_s16466" name="Image" r:id="rId7" imgW="2768040" imgH="634680" progId="Photoshop.Image.13">
                  <p:embed/>
                </p:oleObj>
              </mc:Choice>
              <mc:Fallback>
                <p:oleObj name="Image" r:id="rId7" imgW="2768040" imgH="634680" progId="Photoshop.Image.13">
                  <p:embed/>
                  <p:pic>
                    <p:nvPicPr>
                      <p:cNvPr id="0" name=""/>
                      <p:cNvPicPr/>
                      <p:nvPr/>
                    </p:nvPicPr>
                    <p:blipFill>
                      <a:blip r:embed="rId8"/>
                      <a:stretch>
                        <a:fillRect/>
                      </a:stretch>
                    </p:blipFill>
                    <p:spPr>
                      <a:xfrm>
                        <a:off x="842869" y="2364541"/>
                        <a:ext cx="1645124" cy="377322"/>
                      </a:xfrm>
                      <a:prstGeom prst="rect">
                        <a:avLst/>
                      </a:prstGeom>
                    </p:spPr>
                  </p:pic>
                </p:oleObj>
              </mc:Fallback>
            </mc:AlternateContent>
          </a:graphicData>
        </a:graphic>
      </p:graphicFrame>
      <p:sp>
        <p:nvSpPr>
          <p:cNvPr id="36" name="Textfeld 35"/>
          <p:cNvSpPr txBox="1"/>
          <p:nvPr/>
        </p:nvSpPr>
        <p:spPr>
          <a:xfrm>
            <a:off x="3607930" y="2376318"/>
            <a:ext cx="1866217" cy="307777"/>
          </a:xfrm>
          <a:prstGeom prst="rect">
            <a:avLst/>
          </a:prstGeom>
          <a:noFill/>
        </p:spPr>
        <p:txBody>
          <a:bodyPr wrap="none" rtlCol="0">
            <a:spAutoFit/>
          </a:bodyPr>
          <a:lstStyle/>
          <a:p>
            <a:r>
              <a:rPr lang="de-DE" sz="1400" dirty="0" smtClean="0"/>
              <a:t>MS Reference </a:t>
            </a:r>
            <a:r>
              <a:rPr lang="de-DE" sz="1400" dirty="0" err="1" smtClean="0"/>
              <a:t>Spectra</a:t>
            </a:r>
            <a:endParaRPr lang="de-DE" sz="1400" dirty="0"/>
          </a:p>
        </p:txBody>
      </p:sp>
      <p:sp>
        <p:nvSpPr>
          <p:cNvPr id="37" name="Pfeil nach rechts 36"/>
          <p:cNvSpPr/>
          <p:nvPr/>
        </p:nvSpPr>
        <p:spPr>
          <a:xfrm>
            <a:off x="2786783" y="2412174"/>
            <a:ext cx="745724" cy="241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Nach links gekrümmter Pfeil 1"/>
          <p:cNvSpPr/>
          <p:nvPr/>
        </p:nvSpPr>
        <p:spPr>
          <a:xfrm>
            <a:off x="5474147" y="3667682"/>
            <a:ext cx="481272" cy="5780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 name="Nach links gekrümmter Pfeil 21"/>
          <p:cNvSpPr/>
          <p:nvPr/>
        </p:nvSpPr>
        <p:spPr>
          <a:xfrm>
            <a:off x="5456207" y="5143707"/>
            <a:ext cx="481272" cy="5780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Textfeld 4"/>
          <p:cNvSpPr txBox="1"/>
          <p:nvPr/>
        </p:nvSpPr>
        <p:spPr>
          <a:xfrm>
            <a:off x="6027858" y="3768509"/>
            <a:ext cx="631904" cy="307777"/>
          </a:xfrm>
          <a:prstGeom prst="rect">
            <a:avLst/>
          </a:prstGeom>
          <a:noFill/>
        </p:spPr>
        <p:txBody>
          <a:bodyPr wrap="none" rtlCol="0">
            <a:spAutoFit/>
          </a:bodyPr>
          <a:lstStyle/>
          <a:p>
            <a:r>
              <a:rPr lang="de-DE" sz="1400" dirty="0" err="1" smtClean="0"/>
              <a:t>treats</a:t>
            </a:r>
            <a:endParaRPr lang="de-DE" sz="1400" dirty="0"/>
          </a:p>
        </p:txBody>
      </p:sp>
      <p:sp>
        <p:nvSpPr>
          <p:cNvPr id="25" name="Textfeld 24"/>
          <p:cNvSpPr txBox="1"/>
          <p:nvPr/>
        </p:nvSpPr>
        <p:spPr>
          <a:xfrm>
            <a:off x="6027858" y="5206913"/>
            <a:ext cx="2382383" cy="307777"/>
          </a:xfrm>
          <a:prstGeom prst="rect">
            <a:avLst/>
          </a:prstGeom>
          <a:noFill/>
        </p:spPr>
        <p:txBody>
          <a:bodyPr wrap="none" rtlCol="0">
            <a:spAutoFit/>
          </a:bodyPr>
          <a:lstStyle/>
          <a:p>
            <a:r>
              <a:rPr lang="de-DE" sz="1400" dirty="0" err="1" smtClean="0"/>
              <a:t>has_sample_source_location</a:t>
            </a:r>
            <a:endParaRPr lang="de-DE" sz="1400" dirty="0"/>
          </a:p>
        </p:txBody>
      </p:sp>
    </p:spTree>
    <p:extLst>
      <p:ext uri="{BB962C8B-B14F-4D97-AF65-F5344CB8AC3E}">
        <p14:creationId xmlns:p14="http://schemas.microsoft.com/office/powerpoint/2010/main" val="337329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5"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71147" y="2313430"/>
            <a:ext cx="5846781" cy="2146207"/>
          </a:xfrm>
        </p:spPr>
        <p:txBody>
          <a:bodyPr>
            <a:normAutofit/>
          </a:bodyPr>
          <a:lstStyle/>
          <a:p>
            <a:pPr marL="0" indent="0">
              <a:buNone/>
            </a:pPr>
            <a:r>
              <a:rPr lang="en-US" dirty="0" smtClean="0"/>
              <a:t>Integrative cross-resource queries</a:t>
            </a:r>
          </a:p>
          <a:p>
            <a:pPr marL="0" indent="0">
              <a:buNone/>
            </a:pPr>
            <a:endParaRPr lang="en-US" dirty="0"/>
          </a:p>
          <a:p>
            <a:pPr fontAlgn="base"/>
            <a:r>
              <a:rPr lang="en-US" dirty="0" smtClean="0"/>
              <a:t>Select </a:t>
            </a:r>
            <a:r>
              <a:rPr lang="en-US" dirty="0"/>
              <a:t>all </a:t>
            </a:r>
            <a:r>
              <a:rPr lang="en-US" dirty="0" err="1"/>
              <a:t>MassBank</a:t>
            </a:r>
            <a:r>
              <a:rPr lang="en-US" dirty="0"/>
              <a:t> records about </a:t>
            </a:r>
            <a:r>
              <a:rPr lang="en-US" dirty="0" err="1" smtClean="0"/>
              <a:t>Tryptaminergic</a:t>
            </a:r>
            <a:r>
              <a:rPr lang="en-US" dirty="0" smtClean="0"/>
              <a:t> compounds</a:t>
            </a:r>
          </a:p>
        </p:txBody>
      </p:sp>
      <p:sp>
        <p:nvSpPr>
          <p:cNvPr id="3" name="Titel 2"/>
          <p:cNvSpPr>
            <a:spLocks noGrp="1"/>
          </p:cNvSpPr>
          <p:nvPr>
            <p:ph type="title"/>
          </p:nvPr>
        </p:nvSpPr>
        <p:spPr/>
        <p:txBody>
          <a:bodyPr/>
          <a:lstStyle/>
          <a:p>
            <a:r>
              <a:rPr lang="en-US" dirty="0" smtClean="0"/>
              <a:t>Contextual Queries</a:t>
            </a:r>
            <a:endParaRPr lang="de-DE" dirty="0"/>
          </a:p>
        </p:txBody>
      </p:sp>
      <p:graphicFrame>
        <p:nvGraphicFramePr>
          <p:cNvPr id="5" name="Objekt 4"/>
          <p:cNvGraphicFramePr>
            <a:graphicFrameLocks noChangeAspect="1"/>
          </p:cNvGraphicFramePr>
          <p:nvPr>
            <p:extLst>
              <p:ext uri="{D42A27DB-BD31-4B8C-83A1-F6EECF244321}">
                <p14:modId xmlns:p14="http://schemas.microsoft.com/office/powerpoint/2010/main" val="2048310075"/>
              </p:ext>
            </p:extLst>
          </p:nvPr>
        </p:nvGraphicFramePr>
        <p:xfrm>
          <a:off x="6301972" y="3236873"/>
          <a:ext cx="1568135" cy="359664"/>
        </p:xfrm>
        <a:graphic>
          <a:graphicData uri="http://schemas.openxmlformats.org/presentationml/2006/ole">
            <mc:AlternateContent xmlns:mc="http://schemas.openxmlformats.org/markup-compatibility/2006">
              <mc:Choice xmlns:v="urn:schemas-microsoft-com:vml" Requires="v">
                <p:oleObj spid="_x0000_s18507" name="Image" r:id="rId3" imgW="2768040" imgH="634680" progId="Photoshop.Image.13">
                  <p:embed/>
                </p:oleObj>
              </mc:Choice>
              <mc:Fallback>
                <p:oleObj name="Image" r:id="rId3" imgW="2768040" imgH="634680" progId="Photoshop.Image.13">
                  <p:embed/>
                  <p:pic>
                    <p:nvPicPr>
                      <p:cNvPr id="0" name=""/>
                      <p:cNvPicPr/>
                      <p:nvPr/>
                    </p:nvPicPr>
                    <p:blipFill>
                      <a:blip r:embed="rId4"/>
                      <a:stretch>
                        <a:fillRect/>
                      </a:stretch>
                    </p:blipFill>
                    <p:spPr>
                      <a:xfrm>
                        <a:off x="6301972" y="3236873"/>
                        <a:ext cx="1568135" cy="359664"/>
                      </a:xfrm>
                      <a:prstGeom prst="rect">
                        <a:avLst/>
                      </a:prstGeom>
                    </p:spPr>
                  </p:pic>
                </p:oleObj>
              </mc:Fallback>
            </mc:AlternateContent>
          </a:graphicData>
        </a:graphic>
      </p:graphicFrame>
      <p:pic>
        <p:nvPicPr>
          <p:cNvPr id="6" name="Picture 2" descr="http://www.ebi.ac.uk/chebi/images/ChEBI_logo.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09629" y="3680647"/>
            <a:ext cx="404671" cy="40467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6735624" y="3705383"/>
            <a:ext cx="700833" cy="338554"/>
          </a:xfrm>
          <a:prstGeom prst="rect">
            <a:avLst/>
          </a:prstGeom>
          <a:noFill/>
        </p:spPr>
        <p:txBody>
          <a:bodyPr wrap="none" rtlCol="0">
            <a:spAutoFit/>
          </a:bodyPr>
          <a:lstStyle/>
          <a:p>
            <a:r>
              <a:rPr lang="de-DE" sz="1600" b="1" dirty="0" err="1" smtClean="0"/>
              <a:t>ChEBI</a:t>
            </a:r>
            <a:endParaRPr lang="de-DE" sz="1600" b="1" dirty="0"/>
          </a:p>
        </p:txBody>
      </p:sp>
      <p:pic>
        <p:nvPicPr>
          <p:cNvPr id="8" name="Picture 2" descr="MetaboLights">
            <a:hlinkClick r:id="rId6" tooltip="Back to MetaboLights homepag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9317" y="480630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6718917" y="5005596"/>
            <a:ext cx="1396536" cy="338554"/>
          </a:xfrm>
          <a:prstGeom prst="rect">
            <a:avLst/>
          </a:prstGeom>
          <a:noFill/>
        </p:spPr>
        <p:txBody>
          <a:bodyPr wrap="none" rtlCol="0">
            <a:spAutoFit/>
          </a:bodyPr>
          <a:lstStyle/>
          <a:p>
            <a:r>
              <a:rPr lang="de-DE" sz="1600" dirty="0" err="1" smtClean="0">
                <a:solidFill>
                  <a:schemeClr val="bg2">
                    <a:lumMod val="50000"/>
                  </a:schemeClr>
                </a:solidFill>
              </a:rPr>
              <a:t>MetaboLights</a:t>
            </a:r>
            <a:endParaRPr lang="de-DE" sz="1600" dirty="0">
              <a:solidFill>
                <a:schemeClr val="bg2">
                  <a:lumMod val="50000"/>
                </a:schemeClr>
              </a:solidFill>
            </a:endParaRPr>
          </a:p>
        </p:txBody>
      </p:sp>
      <p:pic>
        <p:nvPicPr>
          <p:cNvPr id="10" name="Picture 14" descr="NCBI Front Page"/>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732982" y="5584125"/>
            <a:ext cx="752669" cy="2605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5613316" y="5807159"/>
            <a:ext cx="992003" cy="307777"/>
          </a:xfrm>
          <a:prstGeom prst="rect">
            <a:avLst/>
          </a:prstGeom>
          <a:noFill/>
        </p:spPr>
        <p:txBody>
          <a:bodyPr wrap="none" rtlCol="0">
            <a:spAutoFit/>
          </a:bodyPr>
          <a:lstStyle/>
          <a:p>
            <a:r>
              <a:rPr lang="de-DE" sz="1400" b="1" dirty="0" err="1" smtClean="0"/>
              <a:t>Taxonomy</a:t>
            </a:r>
            <a:endParaRPr lang="de-DE" sz="1400" b="1" dirty="0"/>
          </a:p>
        </p:txBody>
      </p:sp>
      <p:sp>
        <p:nvSpPr>
          <p:cNvPr id="12" name="Rechteck 11"/>
          <p:cNvSpPr/>
          <p:nvPr/>
        </p:nvSpPr>
        <p:spPr>
          <a:xfrm>
            <a:off x="4362653" y="5995642"/>
            <a:ext cx="1250663" cy="369332"/>
          </a:xfrm>
          <a:prstGeom prst="rect">
            <a:avLst/>
          </a:prstGeom>
        </p:spPr>
        <p:txBody>
          <a:bodyPr wrap="none">
            <a:spAutoFit/>
          </a:bodyPr>
          <a:lstStyle/>
          <a:p>
            <a:r>
              <a:rPr lang="de-DE" b="1" dirty="0" err="1" smtClean="0"/>
              <a:t>GeoNames</a:t>
            </a:r>
            <a:endParaRPr lang="de-DE" b="1" dirty="0" smtClean="0"/>
          </a:p>
        </p:txBody>
      </p:sp>
      <p:sp>
        <p:nvSpPr>
          <p:cNvPr id="13" name="Nach unten gekrümmter Pfeil 12"/>
          <p:cNvSpPr/>
          <p:nvPr/>
        </p:nvSpPr>
        <p:spPr>
          <a:xfrm>
            <a:off x="2774230" y="2760205"/>
            <a:ext cx="3931561" cy="5127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Nach unten gekrümmter Pfeil 13"/>
          <p:cNvSpPr/>
          <p:nvPr/>
        </p:nvSpPr>
        <p:spPr>
          <a:xfrm flipV="1">
            <a:off x="3206538" y="4070327"/>
            <a:ext cx="3931561" cy="58687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Inhaltsplatzhalter 1"/>
          <p:cNvSpPr txBox="1">
            <a:spLocks/>
          </p:cNvSpPr>
          <p:nvPr/>
        </p:nvSpPr>
        <p:spPr>
          <a:xfrm>
            <a:off x="283148" y="4948673"/>
            <a:ext cx="5846781" cy="1231636"/>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dirty="0"/>
              <a:t>Select all compounds from </a:t>
            </a:r>
            <a:r>
              <a:rPr lang="en-US" dirty="0" err="1" smtClean="0"/>
              <a:t>MetaboLights</a:t>
            </a:r>
            <a:r>
              <a:rPr lang="en-US" dirty="0" smtClean="0"/>
              <a:t> </a:t>
            </a:r>
            <a:r>
              <a:rPr lang="en-US" dirty="0"/>
              <a:t>found in </a:t>
            </a:r>
            <a:r>
              <a:rPr lang="en-US" dirty="0" err="1"/>
              <a:t>Brassicacae</a:t>
            </a:r>
            <a:r>
              <a:rPr lang="en-US" dirty="0"/>
              <a:t> species </a:t>
            </a:r>
            <a:r>
              <a:rPr lang="en-US" dirty="0" smtClean="0"/>
              <a:t>&amp; </a:t>
            </a:r>
            <a:r>
              <a:rPr lang="en-US" dirty="0"/>
              <a:t>which were sampled in </a:t>
            </a:r>
            <a:r>
              <a:rPr lang="en-US" dirty="0" smtClean="0"/>
              <a:t>Switzerland</a:t>
            </a:r>
            <a:endParaRPr lang="en-US" dirty="0"/>
          </a:p>
          <a:p>
            <a:pPr marL="0" indent="0">
              <a:buFont typeface="Symbol" pitchFamily="18" charset="2"/>
              <a:buNone/>
            </a:pPr>
            <a:endParaRPr lang="en-US" dirty="0" smtClean="0"/>
          </a:p>
        </p:txBody>
      </p:sp>
    </p:spTree>
    <p:extLst>
      <p:ext uri="{BB962C8B-B14F-4D97-AF65-F5344CB8AC3E}">
        <p14:creationId xmlns:p14="http://schemas.microsoft.com/office/powerpoint/2010/main" val="146326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276854" y="406129"/>
            <a:ext cx="8708993" cy="902783"/>
          </a:xfrm>
        </p:spPr>
        <p:txBody>
          <a:bodyPr>
            <a:normAutofit/>
          </a:bodyPr>
          <a:lstStyle/>
          <a:p>
            <a:r>
              <a:rPr lang="en-GB" sz="2800" dirty="0"/>
              <a:t>Bridging Scales </a:t>
            </a:r>
            <a:r>
              <a:rPr lang="en-GB" sz="2800" dirty="0" smtClean="0"/>
              <a:t>&amp; context</a:t>
            </a:r>
            <a:r>
              <a:rPr lang="en-GB" sz="2400" dirty="0" smtClean="0"/>
              <a:t/>
            </a:r>
            <a:br>
              <a:rPr lang="en-GB" sz="2400" dirty="0" smtClean="0"/>
            </a:br>
            <a:r>
              <a:rPr lang="en-GB" sz="2400" dirty="0" smtClean="0"/>
              <a:t> </a:t>
            </a:r>
            <a:r>
              <a:rPr lang="en-GB" sz="2000" dirty="0"/>
              <a:t>by </a:t>
            </a:r>
            <a:r>
              <a:rPr lang="en-GB" sz="2000" dirty="0" smtClean="0"/>
              <a:t>querying </a:t>
            </a:r>
            <a:r>
              <a:rPr lang="en-GB" sz="2000" dirty="0"/>
              <a:t>multiple </a:t>
            </a:r>
            <a:r>
              <a:rPr lang="en-GB" sz="2000" dirty="0" smtClean="0"/>
              <a:t>LOD Resources</a:t>
            </a:r>
            <a:endParaRPr lang="en-GB" sz="2000" dirty="0"/>
          </a:p>
        </p:txBody>
      </p:sp>
      <p:grpSp>
        <p:nvGrpSpPr>
          <p:cNvPr id="357379" name="Group 3"/>
          <p:cNvGrpSpPr>
            <a:grpSpLocks/>
          </p:cNvGrpSpPr>
          <p:nvPr/>
        </p:nvGrpSpPr>
        <p:grpSpPr bwMode="auto">
          <a:xfrm>
            <a:off x="2166341" y="2301435"/>
            <a:ext cx="540544" cy="1013222"/>
            <a:chOff x="901" y="1536"/>
            <a:chExt cx="454" cy="851"/>
          </a:xfrm>
        </p:grpSpPr>
        <p:grpSp>
          <p:nvGrpSpPr>
            <p:cNvPr id="357380" name="Group 4"/>
            <p:cNvGrpSpPr>
              <a:grpSpLocks/>
            </p:cNvGrpSpPr>
            <p:nvPr/>
          </p:nvGrpSpPr>
          <p:grpSpPr bwMode="auto">
            <a:xfrm>
              <a:off x="912" y="1536"/>
              <a:ext cx="443" cy="453"/>
              <a:chOff x="666" y="2634"/>
              <a:chExt cx="462" cy="510"/>
            </a:xfrm>
          </p:grpSpPr>
          <p:sp>
            <p:nvSpPr>
              <p:cNvPr id="357381" name="Line 5"/>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2" name="Line 6"/>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3" name="Line 7"/>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4" name="Line 8"/>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5" name="Oval 9"/>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6" name="Oval 10"/>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7" name="Oval 11"/>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88" name="Oval 12"/>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389" name="Group 13"/>
            <p:cNvGrpSpPr>
              <a:grpSpLocks/>
            </p:cNvGrpSpPr>
            <p:nvPr/>
          </p:nvGrpSpPr>
          <p:grpSpPr bwMode="auto">
            <a:xfrm>
              <a:off x="901" y="1933"/>
              <a:ext cx="442" cy="454"/>
              <a:chOff x="666" y="2634"/>
              <a:chExt cx="462" cy="510"/>
            </a:xfrm>
          </p:grpSpPr>
          <p:sp>
            <p:nvSpPr>
              <p:cNvPr id="357390" name="Line 14"/>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1" name="Line 15"/>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2" name="Line 16"/>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3" name="Line 17"/>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4" name="Oval 18"/>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5" name="Oval 19"/>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6" name="Oval 20"/>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397" name="Oval 21"/>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sp>
        <p:nvSpPr>
          <p:cNvPr id="357398" name="Text Box 22"/>
          <p:cNvSpPr txBox="1">
            <a:spLocks noChangeArrowheads="1"/>
          </p:cNvSpPr>
          <p:nvPr/>
        </p:nvSpPr>
        <p:spPr bwMode="auto">
          <a:xfrm>
            <a:off x="3392332" y="2015685"/>
            <a:ext cx="11673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sz="1200" b="1" dirty="0" smtClean="0"/>
              <a:t>Gene Resource</a:t>
            </a:r>
            <a:endParaRPr lang="en-GB" sz="1200" b="1" dirty="0"/>
          </a:p>
        </p:txBody>
      </p:sp>
      <p:grpSp>
        <p:nvGrpSpPr>
          <p:cNvPr id="357399" name="Group 23"/>
          <p:cNvGrpSpPr>
            <a:grpSpLocks/>
          </p:cNvGrpSpPr>
          <p:nvPr/>
        </p:nvGrpSpPr>
        <p:grpSpPr bwMode="auto">
          <a:xfrm>
            <a:off x="3379587" y="2358585"/>
            <a:ext cx="540544" cy="1013222"/>
            <a:chOff x="901" y="1536"/>
            <a:chExt cx="454" cy="851"/>
          </a:xfrm>
        </p:grpSpPr>
        <p:grpSp>
          <p:nvGrpSpPr>
            <p:cNvPr id="357400" name="Group 24"/>
            <p:cNvGrpSpPr>
              <a:grpSpLocks/>
            </p:cNvGrpSpPr>
            <p:nvPr/>
          </p:nvGrpSpPr>
          <p:grpSpPr bwMode="auto">
            <a:xfrm>
              <a:off x="912" y="1536"/>
              <a:ext cx="443" cy="453"/>
              <a:chOff x="666" y="2634"/>
              <a:chExt cx="462" cy="510"/>
            </a:xfrm>
          </p:grpSpPr>
          <p:sp>
            <p:nvSpPr>
              <p:cNvPr id="357401" name="Line 25"/>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2" name="Line 26"/>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3" name="Line 27"/>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4" name="Line 28"/>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5" name="Oval 29"/>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6" name="Oval 30"/>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7" name="Oval 31"/>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08" name="Oval 32"/>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09" name="Group 33"/>
            <p:cNvGrpSpPr>
              <a:grpSpLocks/>
            </p:cNvGrpSpPr>
            <p:nvPr/>
          </p:nvGrpSpPr>
          <p:grpSpPr bwMode="auto">
            <a:xfrm>
              <a:off x="901" y="1933"/>
              <a:ext cx="442" cy="454"/>
              <a:chOff x="666" y="2634"/>
              <a:chExt cx="462" cy="510"/>
            </a:xfrm>
          </p:grpSpPr>
          <p:sp>
            <p:nvSpPr>
              <p:cNvPr id="357410" name="Line 34"/>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1" name="Line 35"/>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2" name="Line 36"/>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3" name="Line 37"/>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4" name="Oval 38"/>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5" name="Oval 39"/>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6" name="Oval 40"/>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17" name="Oval 41"/>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sp>
        <p:nvSpPr>
          <p:cNvPr id="357418" name="Text Box 42"/>
          <p:cNvSpPr txBox="1">
            <a:spLocks noChangeArrowheads="1"/>
          </p:cNvSpPr>
          <p:nvPr/>
        </p:nvSpPr>
        <p:spPr bwMode="auto">
          <a:xfrm>
            <a:off x="1823825" y="1958535"/>
            <a:ext cx="13244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sz="1200" b="1" dirty="0" smtClean="0"/>
              <a:t>Species Resource</a:t>
            </a:r>
            <a:endParaRPr lang="en-GB" sz="1200" b="1" dirty="0"/>
          </a:p>
        </p:txBody>
      </p:sp>
      <p:grpSp>
        <p:nvGrpSpPr>
          <p:cNvPr id="357419" name="Group 43"/>
          <p:cNvGrpSpPr>
            <a:grpSpLocks/>
          </p:cNvGrpSpPr>
          <p:nvPr/>
        </p:nvGrpSpPr>
        <p:grpSpPr bwMode="auto">
          <a:xfrm>
            <a:off x="4197546" y="2721725"/>
            <a:ext cx="1318022" cy="1335881"/>
            <a:chOff x="2511" y="1217"/>
            <a:chExt cx="1107" cy="1122"/>
          </a:xfrm>
        </p:grpSpPr>
        <p:grpSp>
          <p:nvGrpSpPr>
            <p:cNvPr id="357420" name="Group 44"/>
            <p:cNvGrpSpPr>
              <a:grpSpLocks/>
            </p:cNvGrpSpPr>
            <p:nvPr/>
          </p:nvGrpSpPr>
          <p:grpSpPr bwMode="auto">
            <a:xfrm>
              <a:off x="2640" y="1488"/>
              <a:ext cx="454" cy="851"/>
              <a:chOff x="901" y="1536"/>
              <a:chExt cx="454" cy="851"/>
            </a:xfrm>
          </p:grpSpPr>
          <p:grpSp>
            <p:nvGrpSpPr>
              <p:cNvPr id="357421" name="Group 45"/>
              <p:cNvGrpSpPr>
                <a:grpSpLocks/>
              </p:cNvGrpSpPr>
              <p:nvPr/>
            </p:nvGrpSpPr>
            <p:grpSpPr bwMode="auto">
              <a:xfrm>
                <a:off x="912" y="1536"/>
                <a:ext cx="443" cy="453"/>
                <a:chOff x="666" y="2634"/>
                <a:chExt cx="462" cy="510"/>
              </a:xfrm>
            </p:grpSpPr>
            <p:sp>
              <p:nvSpPr>
                <p:cNvPr id="357422" name="Line 46"/>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3" name="Line 47"/>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4" name="Line 48"/>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5" name="Line 49"/>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6" name="Oval 50"/>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7" name="Oval 51"/>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8" name="Oval 52"/>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29" name="Oval 53"/>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30" name="Group 54"/>
              <p:cNvGrpSpPr>
                <a:grpSpLocks/>
              </p:cNvGrpSpPr>
              <p:nvPr/>
            </p:nvGrpSpPr>
            <p:grpSpPr bwMode="auto">
              <a:xfrm>
                <a:off x="901" y="1933"/>
                <a:ext cx="442" cy="454"/>
                <a:chOff x="666" y="2634"/>
                <a:chExt cx="462" cy="510"/>
              </a:xfrm>
            </p:grpSpPr>
            <p:sp>
              <p:nvSpPr>
                <p:cNvPr id="357431" name="Line 55"/>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2" name="Line 56"/>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3" name="Line 57"/>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4" name="Line 58"/>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5" name="Oval 59"/>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6" name="Oval 60"/>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7" name="Oval 61"/>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38" name="Oval 62"/>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sp>
          <p:nvSpPr>
            <p:cNvPr id="357439" name="Text Box 63"/>
            <p:cNvSpPr txBox="1">
              <a:spLocks noChangeArrowheads="1"/>
            </p:cNvSpPr>
            <p:nvPr/>
          </p:nvSpPr>
          <p:spPr bwMode="auto">
            <a:xfrm>
              <a:off x="2511" y="1217"/>
              <a:ext cx="11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sz="1200" b="1" dirty="0" smtClean="0"/>
                <a:t>Protein Resource</a:t>
              </a:r>
              <a:endParaRPr lang="en-GB" sz="1200" b="1" dirty="0"/>
            </a:p>
          </p:txBody>
        </p:sp>
      </p:grpSp>
      <p:grpSp>
        <p:nvGrpSpPr>
          <p:cNvPr id="357440" name="Group 64"/>
          <p:cNvGrpSpPr>
            <a:grpSpLocks/>
          </p:cNvGrpSpPr>
          <p:nvPr/>
        </p:nvGrpSpPr>
        <p:grpSpPr bwMode="auto">
          <a:xfrm>
            <a:off x="4979787" y="3730185"/>
            <a:ext cx="540544" cy="1013222"/>
            <a:chOff x="901" y="1536"/>
            <a:chExt cx="454" cy="851"/>
          </a:xfrm>
        </p:grpSpPr>
        <p:grpSp>
          <p:nvGrpSpPr>
            <p:cNvPr id="357441" name="Group 65"/>
            <p:cNvGrpSpPr>
              <a:grpSpLocks/>
            </p:cNvGrpSpPr>
            <p:nvPr/>
          </p:nvGrpSpPr>
          <p:grpSpPr bwMode="auto">
            <a:xfrm>
              <a:off x="912" y="1536"/>
              <a:ext cx="443" cy="453"/>
              <a:chOff x="666" y="2634"/>
              <a:chExt cx="462" cy="510"/>
            </a:xfrm>
          </p:grpSpPr>
          <p:sp>
            <p:nvSpPr>
              <p:cNvPr id="357442" name="Line 66"/>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3" name="Line 67"/>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4" name="Line 68"/>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5" name="Line 69"/>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6" name="Oval 70"/>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7" name="Oval 71"/>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8" name="Oval 72"/>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49" name="Oval 73"/>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50" name="Group 74"/>
            <p:cNvGrpSpPr>
              <a:grpSpLocks/>
            </p:cNvGrpSpPr>
            <p:nvPr/>
          </p:nvGrpSpPr>
          <p:grpSpPr bwMode="auto">
            <a:xfrm>
              <a:off x="901" y="1933"/>
              <a:ext cx="442" cy="454"/>
              <a:chOff x="666" y="2634"/>
              <a:chExt cx="462" cy="510"/>
            </a:xfrm>
          </p:grpSpPr>
          <p:sp>
            <p:nvSpPr>
              <p:cNvPr id="357451" name="Line 75"/>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2" name="Line 76"/>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3" name="Line 77"/>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4" name="Line 78"/>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5" name="Oval 79"/>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6" name="Oval 80"/>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7" name="Oval 81"/>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58" name="Oval 82"/>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grpSp>
        <p:nvGrpSpPr>
          <p:cNvPr id="357459" name="Group 83"/>
          <p:cNvGrpSpPr>
            <a:grpSpLocks/>
          </p:cNvGrpSpPr>
          <p:nvPr/>
        </p:nvGrpSpPr>
        <p:grpSpPr bwMode="auto">
          <a:xfrm>
            <a:off x="5728691" y="4415985"/>
            <a:ext cx="540544" cy="1013222"/>
            <a:chOff x="901" y="1536"/>
            <a:chExt cx="454" cy="851"/>
          </a:xfrm>
        </p:grpSpPr>
        <p:grpSp>
          <p:nvGrpSpPr>
            <p:cNvPr id="357460" name="Group 84"/>
            <p:cNvGrpSpPr>
              <a:grpSpLocks/>
            </p:cNvGrpSpPr>
            <p:nvPr/>
          </p:nvGrpSpPr>
          <p:grpSpPr bwMode="auto">
            <a:xfrm>
              <a:off x="912" y="1536"/>
              <a:ext cx="443" cy="453"/>
              <a:chOff x="666" y="2634"/>
              <a:chExt cx="462" cy="510"/>
            </a:xfrm>
          </p:grpSpPr>
          <p:sp>
            <p:nvSpPr>
              <p:cNvPr id="357461" name="Line 85"/>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2" name="Line 86"/>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3" name="Line 87"/>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4" name="Line 88"/>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5" name="Oval 89"/>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6" name="Oval 90"/>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7" name="Oval 91"/>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68" name="Oval 92"/>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69" name="Group 93"/>
            <p:cNvGrpSpPr>
              <a:grpSpLocks/>
            </p:cNvGrpSpPr>
            <p:nvPr/>
          </p:nvGrpSpPr>
          <p:grpSpPr bwMode="auto">
            <a:xfrm>
              <a:off x="901" y="1933"/>
              <a:ext cx="442" cy="454"/>
              <a:chOff x="666" y="2634"/>
              <a:chExt cx="462" cy="510"/>
            </a:xfrm>
          </p:grpSpPr>
          <p:sp>
            <p:nvSpPr>
              <p:cNvPr id="357470" name="Line 94"/>
              <p:cNvSpPr>
                <a:spLocks noChangeShapeType="1"/>
              </p:cNvSpPr>
              <p:nvPr/>
            </p:nvSpPr>
            <p:spPr bwMode="auto">
              <a:xfrm flipH="1">
                <a:off x="894" y="2634"/>
                <a:ext cx="6"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1" name="Line 95"/>
              <p:cNvSpPr>
                <a:spLocks noChangeShapeType="1"/>
              </p:cNvSpPr>
              <p:nvPr/>
            </p:nvSpPr>
            <p:spPr bwMode="auto">
              <a:xfrm flipH="1">
                <a:off x="708" y="2652"/>
                <a:ext cx="186" cy="43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2" name="Line 96"/>
              <p:cNvSpPr>
                <a:spLocks noChangeShapeType="1"/>
              </p:cNvSpPr>
              <p:nvPr/>
            </p:nvSpPr>
            <p:spPr bwMode="auto">
              <a:xfrm>
                <a:off x="900" y="2670"/>
                <a:ext cx="102" cy="42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3" name="Line 97"/>
              <p:cNvSpPr>
                <a:spLocks noChangeShapeType="1"/>
              </p:cNvSpPr>
              <p:nvPr/>
            </p:nvSpPr>
            <p:spPr bwMode="auto">
              <a:xfrm>
                <a:off x="912" y="2658"/>
                <a:ext cx="168" cy="44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4" name="Oval 98"/>
              <p:cNvSpPr>
                <a:spLocks noChangeArrowheads="1"/>
              </p:cNvSpPr>
              <p:nvPr/>
            </p:nvSpPr>
            <p:spPr bwMode="auto">
              <a:xfrm>
                <a:off x="1044" y="3060"/>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5" name="Oval 99"/>
              <p:cNvSpPr>
                <a:spLocks noChangeArrowheads="1"/>
              </p:cNvSpPr>
              <p:nvPr/>
            </p:nvSpPr>
            <p:spPr bwMode="auto">
              <a:xfrm>
                <a:off x="942" y="3024"/>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6" name="Oval 100"/>
              <p:cNvSpPr>
                <a:spLocks noChangeArrowheads="1"/>
              </p:cNvSpPr>
              <p:nvPr/>
            </p:nvSpPr>
            <p:spPr bwMode="auto">
              <a:xfrm>
                <a:off x="84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77" name="Oval 101"/>
              <p:cNvSpPr>
                <a:spLocks noChangeArrowheads="1"/>
              </p:cNvSpPr>
              <p:nvPr/>
            </p:nvSpPr>
            <p:spPr bwMode="auto">
              <a:xfrm>
                <a:off x="666" y="3048"/>
                <a:ext cx="84" cy="84"/>
              </a:xfrm>
              <a:prstGeom prst="ellipse">
                <a:avLst/>
              </a:prstGeom>
              <a:solidFill>
                <a:srgbClr val="FFFF00"/>
              </a:solidFill>
              <a:ln w="12700">
                <a:solidFill>
                  <a:srgbClr val="FFFF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sp>
        <p:nvSpPr>
          <p:cNvPr id="357478" name="Text Box 102"/>
          <p:cNvSpPr txBox="1">
            <a:spLocks noChangeArrowheads="1"/>
          </p:cNvSpPr>
          <p:nvPr/>
        </p:nvSpPr>
        <p:spPr bwMode="auto">
          <a:xfrm>
            <a:off x="5039679" y="3429880"/>
            <a:ext cx="17796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sz="1200" b="1" dirty="0" smtClean="0"/>
              <a:t>Gene Function Resource</a:t>
            </a:r>
            <a:endParaRPr lang="en-GB" sz="1200" b="1" dirty="0"/>
          </a:p>
        </p:txBody>
      </p:sp>
      <p:sp>
        <p:nvSpPr>
          <p:cNvPr id="357479" name="Text Box 103"/>
          <p:cNvSpPr txBox="1">
            <a:spLocks noChangeArrowheads="1"/>
          </p:cNvSpPr>
          <p:nvPr/>
        </p:nvSpPr>
        <p:spPr bwMode="auto">
          <a:xfrm>
            <a:off x="5920663" y="4126876"/>
            <a:ext cx="13276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sz="1200" b="1" dirty="0" smtClean="0"/>
              <a:t>Disease Resource</a:t>
            </a:r>
            <a:endParaRPr lang="en-GB" sz="1200" b="1" dirty="0"/>
          </a:p>
        </p:txBody>
      </p:sp>
      <p:grpSp>
        <p:nvGrpSpPr>
          <p:cNvPr id="357480" name="Group 104"/>
          <p:cNvGrpSpPr>
            <a:grpSpLocks/>
          </p:cNvGrpSpPr>
          <p:nvPr/>
        </p:nvGrpSpPr>
        <p:grpSpPr bwMode="auto">
          <a:xfrm>
            <a:off x="3053355" y="3158685"/>
            <a:ext cx="1460897" cy="1941910"/>
            <a:chOff x="991" y="1200"/>
            <a:chExt cx="1227" cy="1631"/>
          </a:xfrm>
        </p:grpSpPr>
        <p:grpSp>
          <p:nvGrpSpPr>
            <p:cNvPr id="357481" name="Group 105"/>
            <p:cNvGrpSpPr>
              <a:grpSpLocks/>
            </p:cNvGrpSpPr>
            <p:nvPr/>
          </p:nvGrpSpPr>
          <p:grpSpPr bwMode="auto">
            <a:xfrm>
              <a:off x="991" y="1200"/>
              <a:ext cx="1227" cy="1631"/>
              <a:chOff x="991" y="1200"/>
              <a:chExt cx="1227" cy="1631"/>
            </a:xfrm>
          </p:grpSpPr>
          <p:grpSp>
            <p:nvGrpSpPr>
              <p:cNvPr id="357482" name="Group 106"/>
              <p:cNvGrpSpPr>
                <a:grpSpLocks/>
              </p:cNvGrpSpPr>
              <p:nvPr/>
            </p:nvGrpSpPr>
            <p:grpSpPr bwMode="auto">
              <a:xfrm>
                <a:off x="991" y="1728"/>
                <a:ext cx="1227" cy="1103"/>
                <a:chOff x="943" y="2448"/>
                <a:chExt cx="1227" cy="1103"/>
              </a:xfrm>
            </p:grpSpPr>
            <p:sp>
              <p:nvSpPr>
                <p:cNvPr id="357483" name="Line 107"/>
                <p:cNvSpPr>
                  <a:spLocks noChangeShapeType="1"/>
                </p:cNvSpPr>
                <p:nvPr/>
              </p:nvSpPr>
              <p:spPr bwMode="auto">
                <a:xfrm>
                  <a:off x="1543" y="2448"/>
                  <a:ext cx="0" cy="432"/>
                </a:xfrm>
                <a:prstGeom prst="line">
                  <a:avLst/>
                </a:prstGeom>
                <a:noFill/>
                <a:ln w="28575">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84" name="Oval 108"/>
                <p:cNvSpPr>
                  <a:spLocks noChangeArrowheads="1"/>
                </p:cNvSpPr>
                <p:nvPr/>
              </p:nvSpPr>
              <p:spPr bwMode="auto">
                <a:xfrm>
                  <a:off x="1431" y="2784"/>
                  <a:ext cx="224" cy="144"/>
                </a:xfrm>
                <a:prstGeom prst="ellipse">
                  <a:avLst/>
                </a:prstGeom>
                <a:solidFill>
                  <a:srgbClr val="FF9900"/>
                </a:solidFill>
                <a:ln w="28575">
                  <a:solidFill>
                    <a:srgbClr val="FF99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85" name="Text Box 109"/>
                <p:cNvSpPr txBox="1">
                  <a:spLocks noChangeArrowheads="1"/>
                </p:cNvSpPr>
                <p:nvPr/>
              </p:nvSpPr>
              <p:spPr bwMode="auto">
                <a:xfrm>
                  <a:off x="943" y="3008"/>
                  <a:ext cx="1227"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sz="1200" b="1" dirty="0">
                      <a:solidFill>
                        <a:srgbClr val="FF9900"/>
                      </a:solidFill>
                    </a:rPr>
                    <a:t>Protein coded by</a:t>
                  </a:r>
                  <a:br>
                    <a:rPr lang="en-GB" sz="1200" b="1" dirty="0">
                      <a:solidFill>
                        <a:srgbClr val="FF9900"/>
                      </a:solidFill>
                    </a:rPr>
                  </a:br>
                  <a:r>
                    <a:rPr lang="en-GB" sz="1200" b="1" dirty="0">
                      <a:solidFill>
                        <a:srgbClr val="FF9900"/>
                      </a:solidFill>
                    </a:rPr>
                    <a:t>gene in </a:t>
                  </a:r>
                  <a:r>
                    <a:rPr lang="en-GB" sz="1200" b="1" dirty="0" err="1">
                      <a:solidFill>
                        <a:srgbClr val="FF9900"/>
                      </a:solidFill>
                    </a:rPr>
                    <a:t>arabidopsis</a:t>
                  </a:r>
                  <a:endParaRPr lang="en-GB" sz="1200" b="1" dirty="0"/>
                </a:p>
                <a:p>
                  <a:pPr eaLnBrk="0" hangingPunct="0"/>
                  <a:endParaRPr lang="en-GB" sz="1200" b="1" dirty="0"/>
                </a:p>
              </p:txBody>
            </p:sp>
          </p:grpSp>
          <p:sp>
            <p:nvSpPr>
              <p:cNvPr id="357486" name="Arc 110"/>
              <p:cNvSpPr>
                <a:spLocks/>
              </p:cNvSpPr>
              <p:nvPr/>
            </p:nvSpPr>
            <p:spPr bwMode="auto">
              <a:xfrm rot="8162603">
                <a:off x="1248" y="1200"/>
                <a:ext cx="720"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357487" name="Line 111"/>
            <p:cNvSpPr>
              <a:spLocks noChangeShapeType="1"/>
            </p:cNvSpPr>
            <p:nvPr/>
          </p:nvSpPr>
          <p:spPr bwMode="auto">
            <a:xfrm flipV="1">
              <a:off x="1968" y="1536"/>
              <a:ext cx="144" cy="96"/>
            </a:xfrm>
            <a:prstGeom prst="line">
              <a:avLst/>
            </a:prstGeom>
            <a:noFill/>
            <a:ln w="381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88" name="Group 112"/>
          <p:cNvGrpSpPr>
            <a:grpSpLocks/>
          </p:cNvGrpSpPr>
          <p:nvPr/>
        </p:nvGrpSpPr>
        <p:grpSpPr bwMode="auto">
          <a:xfrm>
            <a:off x="3684388" y="3844487"/>
            <a:ext cx="1460897" cy="1991917"/>
            <a:chOff x="1504" y="1776"/>
            <a:chExt cx="1227" cy="1673"/>
          </a:xfrm>
        </p:grpSpPr>
        <p:grpSp>
          <p:nvGrpSpPr>
            <p:cNvPr id="357489" name="Group 113"/>
            <p:cNvGrpSpPr>
              <a:grpSpLocks/>
            </p:cNvGrpSpPr>
            <p:nvPr/>
          </p:nvGrpSpPr>
          <p:grpSpPr bwMode="auto">
            <a:xfrm>
              <a:off x="1504" y="1776"/>
              <a:ext cx="1227" cy="1673"/>
              <a:chOff x="1504" y="1776"/>
              <a:chExt cx="1227" cy="1673"/>
            </a:xfrm>
          </p:grpSpPr>
          <p:sp>
            <p:nvSpPr>
              <p:cNvPr id="357490" name="Arc 114"/>
              <p:cNvSpPr>
                <a:spLocks/>
              </p:cNvSpPr>
              <p:nvPr/>
            </p:nvSpPr>
            <p:spPr bwMode="auto">
              <a:xfrm rot="8162603">
                <a:off x="1776" y="1776"/>
                <a:ext cx="720"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57491" name="Group 115"/>
              <p:cNvGrpSpPr>
                <a:grpSpLocks/>
              </p:cNvGrpSpPr>
              <p:nvPr/>
            </p:nvGrpSpPr>
            <p:grpSpPr bwMode="auto">
              <a:xfrm>
                <a:off x="1504" y="2304"/>
                <a:ext cx="1227" cy="1145"/>
                <a:chOff x="897" y="2448"/>
                <a:chExt cx="1227" cy="1145"/>
              </a:xfrm>
            </p:grpSpPr>
            <p:sp>
              <p:nvSpPr>
                <p:cNvPr id="357492" name="Line 116"/>
                <p:cNvSpPr>
                  <a:spLocks noChangeShapeType="1"/>
                </p:cNvSpPr>
                <p:nvPr/>
              </p:nvSpPr>
              <p:spPr bwMode="auto">
                <a:xfrm>
                  <a:off x="1543" y="2448"/>
                  <a:ext cx="0" cy="432"/>
                </a:xfrm>
                <a:prstGeom prst="line">
                  <a:avLst/>
                </a:prstGeom>
                <a:noFill/>
                <a:ln w="28575">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93" name="Oval 117"/>
                <p:cNvSpPr>
                  <a:spLocks noChangeArrowheads="1"/>
                </p:cNvSpPr>
                <p:nvPr/>
              </p:nvSpPr>
              <p:spPr bwMode="auto">
                <a:xfrm>
                  <a:off x="1431" y="2784"/>
                  <a:ext cx="224" cy="144"/>
                </a:xfrm>
                <a:prstGeom prst="ellipse">
                  <a:avLst/>
                </a:prstGeom>
                <a:solidFill>
                  <a:srgbClr val="FF9900"/>
                </a:solidFill>
                <a:ln w="28575">
                  <a:solidFill>
                    <a:srgbClr val="FF99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494" name="Text Box 118"/>
                <p:cNvSpPr txBox="1">
                  <a:spLocks noChangeArrowheads="1"/>
                </p:cNvSpPr>
                <p:nvPr/>
              </p:nvSpPr>
              <p:spPr bwMode="auto">
                <a:xfrm>
                  <a:off x="897" y="3050"/>
                  <a:ext cx="1227"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sz="1200" b="1" dirty="0">
                      <a:solidFill>
                        <a:srgbClr val="FF9900"/>
                      </a:solidFill>
                    </a:rPr>
                    <a:t>Function of</a:t>
                  </a:r>
                  <a:br>
                    <a:rPr lang="en-GB" sz="1200" b="1" dirty="0">
                      <a:solidFill>
                        <a:srgbClr val="FF9900"/>
                      </a:solidFill>
                    </a:rPr>
                  </a:br>
                  <a:r>
                    <a:rPr lang="en-GB" sz="1200" b="1" dirty="0">
                      <a:solidFill>
                        <a:srgbClr val="FF9900"/>
                      </a:solidFill>
                    </a:rPr>
                    <a:t>Protein coded by</a:t>
                  </a:r>
                  <a:br>
                    <a:rPr lang="en-GB" sz="1200" b="1" dirty="0">
                      <a:solidFill>
                        <a:srgbClr val="FF9900"/>
                      </a:solidFill>
                    </a:rPr>
                  </a:br>
                  <a:r>
                    <a:rPr lang="en-GB" sz="1200" b="1" dirty="0">
                      <a:solidFill>
                        <a:srgbClr val="FF9900"/>
                      </a:solidFill>
                    </a:rPr>
                    <a:t>gene in </a:t>
                  </a:r>
                  <a:r>
                    <a:rPr lang="en-GB" sz="1200" b="1" dirty="0" err="1">
                      <a:solidFill>
                        <a:srgbClr val="FF9900"/>
                      </a:solidFill>
                    </a:rPr>
                    <a:t>arabidopsis</a:t>
                  </a:r>
                  <a:endParaRPr lang="en-GB" sz="1200" b="1" dirty="0"/>
                </a:p>
              </p:txBody>
            </p:sp>
          </p:grpSp>
        </p:grpSp>
        <p:sp>
          <p:nvSpPr>
            <p:cNvPr id="357495" name="Line 119"/>
            <p:cNvSpPr>
              <a:spLocks noChangeShapeType="1"/>
            </p:cNvSpPr>
            <p:nvPr/>
          </p:nvSpPr>
          <p:spPr bwMode="auto">
            <a:xfrm flipV="1">
              <a:off x="2496" y="2112"/>
              <a:ext cx="144" cy="96"/>
            </a:xfrm>
            <a:prstGeom prst="line">
              <a:avLst/>
            </a:prstGeom>
            <a:noFill/>
            <a:ln w="381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496" name="Group 120"/>
          <p:cNvGrpSpPr>
            <a:grpSpLocks/>
          </p:cNvGrpSpPr>
          <p:nvPr/>
        </p:nvGrpSpPr>
        <p:grpSpPr bwMode="auto">
          <a:xfrm>
            <a:off x="4741662" y="4530284"/>
            <a:ext cx="2361009" cy="2097881"/>
            <a:chOff x="2392" y="2352"/>
            <a:chExt cx="1983" cy="1762"/>
          </a:xfrm>
        </p:grpSpPr>
        <p:grpSp>
          <p:nvGrpSpPr>
            <p:cNvPr id="357497" name="Group 121"/>
            <p:cNvGrpSpPr>
              <a:grpSpLocks/>
            </p:cNvGrpSpPr>
            <p:nvPr/>
          </p:nvGrpSpPr>
          <p:grpSpPr bwMode="auto">
            <a:xfrm>
              <a:off x="2392" y="2352"/>
              <a:ext cx="1983" cy="1762"/>
              <a:chOff x="2392" y="2352"/>
              <a:chExt cx="1983" cy="1762"/>
            </a:xfrm>
          </p:grpSpPr>
          <p:sp>
            <p:nvSpPr>
              <p:cNvPr id="357498" name="Arc 122"/>
              <p:cNvSpPr>
                <a:spLocks/>
              </p:cNvSpPr>
              <p:nvPr/>
            </p:nvSpPr>
            <p:spPr bwMode="auto">
              <a:xfrm rot="8162603">
                <a:off x="2400" y="2352"/>
                <a:ext cx="720" cy="67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57499" name="Group 123"/>
              <p:cNvGrpSpPr>
                <a:grpSpLocks/>
              </p:cNvGrpSpPr>
              <p:nvPr/>
            </p:nvGrpSpPr>
            <p:grpSpPr bwMode="auto">
              <a:xfrm>
                <a:off x="2392" y="2880"/>
                <a:ext cx="1983" cy="1234"/>
                <a:chOff x="1164" y="2448"/>
                <a:chExt cx="1983" cy="1234"/>
              </a:xfrm>
            </p:grpSpPr>
            <p:sp>
              <p:nvSpPr>
                <p:cNvPr id="357500" name="Line 124"/>
                <p:cNvSpPr>
                  <a:spLocks noChangeShapeType="1"/>
                </p:cNvSpPr>
                <p:nvPr/>
              </p:nvSpPr>
              <p:spPr bwMode="auto">
                <a:xfrm>
                  <a:off x="1543" y="2448"/>
                  <a:ext cx="0" cy="432"/>
                </a:xfrm>
                <a:prstGeom prst="line">
                  <a:avLst/>
                </a:prstGeom>
                <a:noFill/>
                <a:ln w="28575">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501" name="Oval 125"/>
                <p:cNvSpPr>
                  <a:spLocks noChangeArrowheads="1"/>
                </p:cNvSpPr>
                <p:nvPr/>
              </p:nvSpPr>
              <p:spPr bwMode="auto">
                <a:xfrm>
                  <a:off x="1431" y="2784"/>
                  <a:ext cx="224" cy="144"/>
                </a:xfrm>
                <a:prstGeom prst="ellipse">
                  <a:avLst/>
                </a:prstGeom>
                <a:solidFill>
                  <a:srgbClr val="FF9900"/>
                </a:solidFill>
                <a:ln w="28575">
                  <a:solidFill>
                    <a:srgbClr val="FF99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502" name="Text Box 126"/>
                <p:cNvSpPr txBox="1">
                  <a:spLocks noChangeArrowheads="1"/>
                </p:cNvSpPr>
                <p:nvPr/>
              </p:nvSpPr>
              <p:spPr bwMode="auto">
                <a:xfrm>
                  <a:off x="1164" y="2984"/>
                  <a:ext cx="1983"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sz="1200" b="1" dirty="0">
                      <a:solidFill>
                        <a:srgbClr val="FF9900"/>
                      </a:solidFill>
                    </a:rPr>
                    <a:t>Disease caused by abnormality in</a:t>
                  </a:r>
                  <a:br>
                    <a:rPr lang="en-GB" sz="1200" b="1" dirty="0">
                      <a:solidFill>
                        <a:srgbClr val="FF9900"/>
                      </a:solidFill>
                    </a:rPr>
                  </a:br>
                  <a:r>
                    <a:rPr lang="en-GB" sz="1200" b="1" dirty="0">
                      <a:solidFill>
                        <a:srgbClr val="FF9900"/>
                      </a:solidFill>
                    </a:rPr>
                    <a:t>Function of</a:t>
                  </a:r>
                  <a:br>
                    <a:rPr lang="en-GB" sz="1200" b="1" dirty="0">
                      <a:solidFill>
                        <a:srgbClr val="FF9900"/>
                      </a:solidFill>
                    </a:rPr>
                  </a:br>
                  <a:r>
                    <a:rPr lang="en-GB" sz="1200" b="1" dirty="0">
                      <a:solidFill>
                        <a:srgbClr val="FF9900"/>
                      </a:solidFill>
                    </a:rPr>
                    <a:t>Protein coded by</a:t>
                  </a:r>
                  <a:br>
                    <a:rPr lang="en-GB" sz="1200" b="1" dirty="0">
                      <a:solidFill>
                        <a:srgbClr val="FF9900"/>
                      </a:solidFill>
                    </a:rPr>
                  </a:br>
                  <a:r>
                    <a:rPr lang="en-GB" sz="1200" b="1" dirty="0">
                      <a:solidFill>
                        <a:srgbClr val="FF9900"/>
                      </a:solidFill>
                    </a:rPr>
                    <a:t>gene in </a:t>
                  </a:r>
                  <a:r>
                    <a:rPr lang="en-GB" sz="1200" b="1" dirty="0" err="1">
                      <a:solidFill>
                        <a:srgbClr val="FF9900"/>
                      </a:solidFill>
                    </a:rPr>
                    <a:t>arabidopsis</a:t>
                  </a:r>
                  <a:endParaRPr lang="en-GB" sz="1200" b="1" dirty="0"/>
                </a:p>
              </p:txBody>
            </p:sp>
          </p:grpSp>
        </p:grpSp>
        <p:sp>
          <p:nvSpPr>
            <p:cNvPr id="357503" name="Line 127"/>
            <p:cNvSpPr>
              <a:spLocks noChangeShapeType="1"/>
            </p:cNvSpPr>
            <p:nvPr/>
          </p:nvSpPr>
          <p:spPr bwMode="auto">
            <a:xfrm flipV="1">
              <a:off x="3120" y="2688"/>
              <a:ext cx="144" cy="96"/>
            </a:xfrm>
            <a:prstGeom prst="line">
              <a:avLst/>
            </a:prstGeom>
            <a:noFill/>
            <a:ln w="381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57504" name="Group 128"/>
          <p:cNvGrpSpPr>
            <a:grpSpLocks/>
          </p:cNvGrpSpPr>
          <p:nvPr/>
        </p:nvGrpSpPr>
        <p:grpSpPr bwMode="auto">
          <a:xfrm>
            <a:off x="2288974" y="2530035"/>
            <a:ext cx="1471613" cy="1457326"/>
            <a:chOff x="332" y="672"/>
            <a:chExt cx="1236" cy="1224"/>
          </a:xfrm>
        </p:grpSpPr>
        <p:sp>
          <p:nvSpPr>
            <p:cNvPr id="357505" name="Line 129"/>
            <p:cNvSpPr>
              <a:spLocks noChangeShapeType="1"/>
            </p:cNvSpPr>
            <p:nvPr/>
          </p:nvSpPr>
          <p:spPr bwMode="auto">
            <a:xfrm flipV="1">
              <a:off x="1344" y="912"/>
              <a:ext cx="144" cy="96"/>
            </a:xfrm>
            <a:prstGeom prst="line">
              <a:avLst/>
            </a:prstGeom>
            <a:noFill/>
            <a:ln w="381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57506" name="Group 130"/>
            <p:cNvGrpSpPr>
              <a:grpSpLocks/>
            </p:cNvGrpSpPr>
            <p:nvPr/>
          </p:nvGrpSpPr>
          <p:grpSpPr bwMode="auto">
            <a:xfrm>
              <a:off x="332" y="672"/>
              <a:ext cx="1236" cy="1224"/>
              <a:chOff x="284" y="1392"/>
              <a:chExt cx="1236" cy="1224"/>
            </a:xfrm>
          </p:grpSpPr>
          <p:sp>
            <p:nvSpPr>
              <p:cNvPr id="357507" name="Arc 131"/>
              <p:cNvSpPr>
                <a:spLocks/>
              </p:cNvSpPr>
              <p:nvPr/>
            </p:nvSpPr>
            <p:spPr bwMode="auto">
              <a:xfrm rot="-13308394">
                <a:off x="720" y="1392"/>
                <a:ext cx="528" cy="5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508" name="Line 132"/>
              <p:cNvSpPr>
                <a:spLocks noChangeShapeType="1"/>
              </p:cNvSpPr>
              <p:nvPr/>
            </p:nvSpPr>
            <p:spPr bwMode="auto">
              <a:xfrm>
                <a:off x="983" y="1824"/>
                <a:ext cx="0" cy="432"/>
              </a:xfrm>
              <a:prstGeom prst="line">
                <a:avLst/>
              </a:prstGeom>
              <a:noFill/>
              <a:ln w="28575">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509" name="Oval 133"/>
              <p:cNvSpPr>
                <a:spLocks noChangeArrowheads="1"/>
              </p:cNvSpPr>
              <p:nvPr/>
            </p:nvSpPr>
            <p:spPr bwMode="auto">
              <a:xfrm>
                <a:off x="911" y="2160"/>
                <a:ext cx="144" cy="144"/>
              </a:xfrm>
              <a:prstGeom prst="ellipse">
                <a:avLst/>
              </a:prstGeom>
              <a:solidFill>
                <a:srgbClr val="FF9900"/>
              </a:solidFill>
              <a:ln w="28575">
                <a:solidFill>
                  <a:srgbClr val="FF99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7510" name="Text Box 134"/>
              <p:cNvSpPr txBox="1">
                <a:spLocks noChangeArrowheads="1"/>
              </p:cNvSpPr>
              <p:nvPr/>
            </p:nvSpPr>
            <p:spPr bwMode="auto">
              <a:xfrm>
                <a:off x="284" y="2383"/>
                <a:ext cx="12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GB" sz="1200" b="1" dirty="0">
                    <a:solidFill>
                      <a:srgbClr val="FF9900"/>
                    </a:solidFill>
                  </a:rPr>
                  <a:t>Gene in </a:t>
                </a:r>
                <a:r>
                  <a:rPr lang="en-GB" sz="1200" b="1" dirty="0" err="1">
                    <a:solidFill>
                      <a:srgbClr val="FF9900"/>
                    </a:solidFill>
                  </a:rPr>
                  <a:t>arabidopsis</a:t>
                </a:r>
                <a:endParaRPr lang="en-GB" sz="1200" b="1" dirty="0"/>
              </a:p>
            </p:txBody>
          </p:sp>
        </p:grpSp>
      </p:grpSp>
      <p:sp>
        <p:nvSpPr>
          <p:cNvPr id="2" name="Textfeld 1"/>
          <p:cNvSpPr txBox="1"/>
          <p:nvPr/>
        </p:nvSpPr>
        <p:spPr>
          <a:xfrm>
            <a:off x="1917651" y="3300126"/>
            <a:ext cx="963725" cy="484748"/>
          </a:xfrm>
          <a:prstGeom prst="rect">
            <a:avLst/>
          </a:prstGeom>
          <a:noFill/>
        </p:spPr>
        <p:txBody>
          <a:bodyPr wrap="none" rtlCol="0">
            <a:spAutoFit/>
          </a:bodyPr>
          <a:lstStyle/>
          <a:p>
            <a:r>
              <a:rPr lang="en-GB" sz="1200" b="1" dirty="0">
                <a:solidFill>
                  <a:srgbClr val="FF9900"/>
                </a:solidFill>
              </a:rPr>
              <a:t>A</a:t>
            </a:r>
            <a:r>
              <a:rPr lang="en-GB" sz="1200" b="1" dirty="0" smtClean="0">
                <a:solidFill>
                  <a:srgbClr val="FF9900"/>
                </a:solidFill>
              </a:rPr>
              <a:t>rabidopsis</a:t>
            </a:r>
            <a:endParaRPr lang="en-GB" sz="1200" b="1" dirty="0"/>
          </a:p>
          <a:p>
            <a:endParaRPr lang="en-US" sz="1350" dirty="0"/>
          </a:p>
        </p:txBody>
      </p:sp>
      <p:sp>
        <p:nvSpPr>
          <p:cNvPr id="138" name="Text Box 22"/>
          <p:cNvSpPr txBox="1">
            <a:spLocks noChangeArrowheads="1"/>
          </p:cNvSpPr>
          <p:nvPr/>
        </p:nvSpPr>
        <p:spPr bwMode="auto">
          <a:xfrm>
            <a:off x="3436558" y="1370331"/>
            <a:ext cx="1801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dirty="0" smtClean="0">
                <a:solidFill>
                  <a:schemeClr val="tx1">
                    <a:lumMod val="85000"/>
                    <a:lumOff val="15000"/>
                  </a:schemeClr>
                </a:solidFill>
                <a:latin typeface="Franklin Gothic Medium" panose="020B0603020102020204" pitchFamily="34" charset="0"/>
              </a:rPr>
              <a:t>Added Resource</a:t>
            </a:r>
            <a:endParaRPr lang="en-GB" dirty="0">
              <a:solidFill>
                <a:schemeClr val="tx1">
                  <a:lumMod val="85000"/>
                  <a:lumOff val="15000"/>
                </a:schemeClr>
              </a:solidFill>
              <a:latin typeface="Franklin Gothic Medium" panose="020B0603020102020204" pitchFamily="34" charset="0"/>
            </a:endParaRPr>
          </a:p>
        </p:txBody>
      </p:sp>
      <p:sp>
        <p:nvSpPr>
          <p:cNvPr id="3" name="Rechteck 2"/>
          <p:cNvSpPr/>
          <p:nvPr/>
        </p:nvSpPr>
        <p:spPr>
          <a:xfrm>
            <a:off x="561626" y="2924716"/>
            <a:ext cx="1295035" cy="646331"/>
          </a:xfrm>
          <a:prstGeom prst="rect">
            <a:avLst/>
          </a:prstGeom>
        </p:spPr>
        <p:txBody>
          <a:bodyPr wrap="none">
            <a:spAutoFit/>
          </a:bodyPr>
          <a:lstStyle/>
          <a:p>
            <a:r>
              <a:rPr lang="en-GB" dirty="0" smtClean="0">
                <a:solidFill>
                  <a:srgbClr val="FF9900"/>
                </a:solidFill>
                <a:latin typeface="Franklin Gothic Medium" panose="020B0603020102020204" pitchFamily="34" charset="0"/>
              </a:rPr>
              <a:t>Integrative </a:t>
            </a:r>
          </a:p>
          <a:p>
            <a:r>
              <a:rPr lang="en-GB" dirty="0" smtClean="0">
                <a:solidFill>
                  <a:srgbClr val="FF9900"/>
                </a:solidFill>
                <a:latin typeface="Franklin Gothic Medium" panose="020B0603020102020204" pitchFamily="34" charset="0"/>
              </a:rPr>
              <a:t>Queries</a:t>
            </a:r>
            <a:endParaRPr lang="en-GB" dirty="0">
              <a:latin typeface="Franklin Gothic Medium" panose="020B0603020102020204" pitchFamily="34" charset="0"/>
            </a:endParaRPr>
          </a:p>
        </p:txBody>
      </p:sp>
    </p:spTree>
    <p:extLst>
      <p:ext uri="{BB962C8B-B14F-4D97-AF65-F5344CB8AC3E}">
        <p14:creationId xmlns:p14="http://schemas.microsoft.com/office/powerpoint/2010/main" val="31423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7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7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4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74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7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74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74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74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74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7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98" grpId="0"/>
      <p:bldP spid="357478" grpId="0"/>
      <p:bldP spid="3574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4000" dirty="0" smtClean="0"/>
              <a:t>RDF as unifying Format</a:t>
            </a:r>
            <a:br>
              <a:rPr lang="en-US" sz="4000" dirty="0" smtClean="0"/>
            </a:br>
            <a:r>
              <a:rPr lang="en-US" sz="2400" dirty="0" smtClean="0"/>
              <a:t>Syntactic Integration</a:t>
            </a:r>
            <a:endParaRPr lang="en-US" sz="2400" dirty="0"/>
          </a:p>
        </p:txBody>
      </p:sp>
      <p:pic>
        <p:nvPicPr>
          <p:cNvPr id="4" name="Picture 2" descr="data flow from underlying data to Semantic Web applicati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01831" y="1947803"/>
            <a:ext cx="6740338" cy="407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137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812202" y="2486375"/>
            <a:ext cx="7519596" cy="3576240"/>
          </a:xfrm>
        </p:spPr>
        <p:txBody>
          <a:bodyPr>
            <a:noAutofit/>
          </a:bodyPr>
          <a:lstStyle/>
          <a:p>
            <a:pPr marL="0" indent="0">
              <a:buNone/>
            </a:pPr>
            <a:r>
              <a:rPr lang="de-DE" sz="1600" dirty="0"/>
              <a:t>@</a:t>
            </a:r>
            <a:r>
              <a:rPr lang="de-DE" sz="1600" dirty="0" err="1"/>
              <a:t>prefix</a:t>
            </a:r>
            <a:r>
              <a:rPr lang="de-DE" sz="1600" dirty="0"/>
              <a:t> </a:t>
            </a:r>
            <a:r>
              <a:rPr lang="de-DE" sz="1600" dirty="0" err="1"/>
              <a:t>rdf</a:t>
            </a:r>
            <a:r>
              <a:rPr lang="de-DE" sz="1600" dirty="0"/>
              <a:t>: &lt;http://www.w3.org/1999/02/22-rdf-syntax-ns#&gt; .</a:t>
            </a:r>
          </a:p>
          <a:p>
            <a:pPr marL="0" indent="0">
              <a:buNone/>
            </a:pPr>
            <a:r>
              <a:rPr lang="de-DE" sz="1600" dirty="0" smtClean="0"/>
              <a:t>@</a:t>
            </a:r>
            <a:r>
              <a:rPr lang="de-DE" sz="1600" dirty="0" err="1"/>
              <a:t>prefix</a:t>
            </a:r>
            <a:r>
              <a:rPr lang="de-DE" sz="1600" dirty="0"/>
              <a:t> </a:t>
            </a:r>
            <a:r>
              <a:rPr lang="de-DE" sz="1600" dirty="0" err="1"/>
              <a:t>mbco</a:t>
            </a:r>
            <a:r>
              <a:rPr lang="de-DE" sz="1600" dirty="0"/>
              <a:t>: &lt;http://www.ipb-halle.de/ontology/mbco#&gt; .</a:t>
            </a:r>
          </a:p>
          <a:p>
            <a:pPr marL="0" indent="0">
              <a:buNone/>
            </a:pPr>
            <a:endParaRPr lang="en-US" sz="1600" dirty="0" smtClean="0"/>
          </a:p>
          <a:p>
            <a:pPr marL="0" indent="0">
              <a:buNone/>
            </a:pPr>
            <a:endParaRPr lang="en-US" sz="1600" dirty="0"/>
          </a:p>
          <a:p>
            <a:pPr marL="0" indent="0">
              <a:buNone/>
            </a:pPr>
            <a:r>
              <a:rPr lang="en-US" sz="1600" b="1" dirty="0" smtClean="0">
                <a:hlinkClick r:id="rId2"/>
              </a:rPr>
              <a:t>peak:PB004085_129</a:t>
            </a:r>
            <a:r>
              <a:rPr lang="en-US" sz="1600" dirty="0" smtClean="0"/>
              <a:t>             &lt;</a:t>
            </a:r>
            <a:r>
              <a:rPr lang="en-US" sz="1600" dirty="0" err="1" smtClean="0"/>
              <a:t>rdf:</a:t>
            </a:r>
            <a:r>
              <a:rPr lang="en-US" sz="1600" b="1" dirty="0" err="1" smtClean="0"/>
              <a:t>type</a:t>
            </a:r>
            <a:r>
              <a:rPr lang="en-US" sz="1600" dirty="0" smtClean="0"/>
              <a:t>&gt;  	                   &lt;</a:t>
            </a:r>
            <a:r>
              <a:rPr lang="en-US" sz="1600" dirty="0" err="1" smtClean="0"/>
              <a:t>mbco:</a:t>
            </a:r>
            <a:r>
              <a:rPr lang="en-US" sz="1600" b="1" dirty="0" err="1" smtClean="0"/>
              <a:t>peak</a:t>
            </a:r>
            <a:r>
              <a:rPr lang="en-US" sz="1600" dirty="0"/>
              <a:t>&gt; </a:t>
            </a:r>
            <a:r>
              <a:rPr lang="en-US" sz="1600" dirty="0" smtClean="0"/>
              <a:t>;</a:t>
            </a:r>
          </a:p>
          <a:p>
            <a:pPr marL="0" indent="0">
              <a:buNone/>
            </a:pPr>
            <a:endParaRPr lang="en-US" sz="1600" dirty="0"/>
          </a:p>
          <a:p>
            <a:pPr marL="0" indent="0">
              <a:buNone/>
            </a:pPr>
            <a:r>
              <a:rPr lang="en-US" sz="1600" b="1" dirty="0" smtClean="0">
                <a:hlinkClick r:id="rId2"/>
              </a:rPr>
              <a:t>peak</a:t>
            </a:r>
            <a:r>
              <a:rPr lang="en-US" sz="1600" dirty="0" smtClean="0">
                <a:hlinkClick r:id="rId2"/>
              </a:rPr>
              <a:t>:</a:t>
            </a:r>
            <a:r>
              <a:rPr lang="en-US" sz="1600" b="1" dirty="0" smtClean="0">
                <a:hlinkClick r:id="rId2"/>
              </a:rPr>
              <a:t>PB004085_129</a:t>
            </a:r>
            <a:r>
              <a:rPr lang="en-US" sz="1600" dirty="0" smtClean="0"/>
              <a:t>  	</a:t>
            </a:r>
            <a:r>
              <a:rPr lang="en-US" sz="1600" dirty="0"/>
              <a:t> </a:t>
            </a:r>
            <a:r>
              <a:rPr lang="en-US" sz="1600" dirty="0" smtClean="0"/>
              <a:t>          &lt;</a:t>
            </a:r>
            <a:r>
              <a:rPr lang="en-US" sz="1600" dirty="0" err="1" smtClean="0"/>
              <a:t>mbco:</a:t>
            </a:r>
            <a:r>
              <a:rPr lang="en-US" sz="1600" b="1" dirty="0" err="1" smtClean="0"/>
              <a:t>constituates</a:t>
            </a:r>
            <a:r>
              <a:rPr lang="en-US" sz="1600" dirty="0" smtClean="0"/>
              <a:t>&gt;          &lt;</a:t>
            </a:r>
            <a:r>
              <a:rPr lang="en-US" sz="1600" b="1" dirty="0" smtClean="0"/>
              <a:t>mass_spectrum:PB004085</a:t>
            </a:r>
            <a:r>
              <a:rPr lang="en-US" sz="1600" dirty="0"/>
              <a:t>&gt; </a:t>
            </a:r>
            <a:r>
              <a:rPr lang="en-US" sz="1600" dirty="0" smtClean="0"/>
              <a:t>;</a:t>
            </a:r>
          </a:p>
          <a:p>
            <a:pPr marL="0" indent="0">
              <a:buNone/>
            </a:pPr>
            <a:endParaRPr lang="en-US" sz="1600" dirty="0"/>
          </a:p>
          <a:p>
            <a:pPr marL="0" indent="0">
              <a:buNone/>
            </a:pPr>
            <a:r>
              <a:rPr lang="en-US" sz="1600" b="1" dirty="0" smtClean="0">
                <a:hlinkClick r:id="rId2"/>
              </a:rPr>
              <a:t>peak:PB004085_129</a:t>
            </a:r>
            <a:r>
              <a:rPr lang="en-US" sz="1600" dirty="0" smtClean="0"/>
              <a:t>  	 </a:t>
            </a:r>
            <a:r>
              <a:rPr lang="en-US" sz="1600" dirty="0"/>
              <a:t> </a:t>
            </a:r>
            <a:r>
              <a:rPr lang="en-US" sz="1600" dirty="0" smtClean="0"/>
              <a:t>         &lt;</a:t>
            </a:r>
            <a:r>
              <a:rPr lang="en-US" sz="1600" dirty="0" err="1" smtClean="0"/>
              <a:t>mbco:</a:t>
            </a:r>
            <a:r>
              <a:rPr lang="en-US" sz="1600" b="1" dirty="0" err="1" smtClean="0"/>
              <a:t>encodes_mz</a:t>
            </a:r>
            <a:r>
              <a:rPr lang="en-US" sz="1600" dirty="0" smtClean="0"/>
              <a:t>&gt;          "</a:t>
            </a:r>
            <a:r>
              <a:rPr lang="en-US" sz="1600" b="1" dirty="0"/>
              <a:t>129</a:t>
            </a:r>
            <a:r>
              <a:rPr lang="en-US" sz="1600" dirty="0"/>
              <a:t>" </a:t>
            </a:r>
            <a:r>
              <a:rPr lang="en-US" sz="1600" dirty="0" smtClean="0"/>
              <a:t>;       </a:t>
            </a:r>
          </a:p>
          <a:p>
            <a:pPr marL="0" indent="0">
              <a:buNone/>
            </a:pPr>
            <a:endParaRPr lang="en-US" sz="1600" dirty="0"/>
          </a:p>
          <a:p>
            <a:pPr marL="0" indent="0">
              <a:buNone/>
            </a:pPr>
            <a:r>
              <a:rPr lang="en-US" sz="1600" b="1" dirty="0" smtClean="0">
                <a:hlinkClick r:id="rId2"/>
              </a:rPr>
              <a:t>peak</a:t>
            </a:r>
            <a:r>
              <a:rPr lang="en-US" sz="1600" dirty="0" smtClean="0">
                <a:hlinkClick r:id="rId2"/>
              </a:rPr>
              <a:t>:</a:t>
            </a:r>
            <a:r>
              <a:rPr lang="en-US" sz="1600" b="1" dirty="0" smtClean="0">
                <a:hlinkClick r:id="rId2"/>
              </a:rPr>
              <a:t>PB004085_129</a:t>
            </a:r>
            <a:r>
              <a:rPr lang="en-US" sz="1600" b="1" dirty="0" smtClean="0"/>
              <a:t>	         </a:t>
            </a:r>
            <a:r>
              <a:rPr lang="en-US" sz="1600" dirty="0" smtClean="0"/>
              <a:t>  &lt;</a:t>
            </a:r>
            <a:r>
              <a:rPr lang="en-US" sz="1600" dirty="0" err="1" smtClean="0"/>
              <a:t>mbco:</a:t>
            </a:r>
            <a:r>
              <a:rPr lang="en-US" sz="1600" b="1" dirty="0" err="1" smtClean="0"/>
              <a:t>has_intensity</a:t>
            </a:r>
            <a:r>
              <a:rPr lang="en-US" sz="1600" dirty="0" smtClean="0"/>
              <a:t>&gt;       </a:t>
            </a:r>
            <a:r>
              <a:rPr lang="en-US" sz="1600" dirty="0"/>
              <a:t>"</a:t>
            </a:r>
            <a:r>
              <a:rPr lang="en-US" sz="1600" b="1" dirty="0"/>
              <a:t>165.326</a:t>
            </a:r>
            <a:r>
              <a:rPr lang="en-US" sz="1600" dirty="0"/>
              <a:t>" </a:t>
            </a:r>
            <a:r>
              <a:rPr lang="en-US" sz="1600" dirty="0" smtClean="0"/>
              <a:t>;</a:t>
            </a:r>
          </a:p>
          <a:p>
            <a:pPr marL="0" indent="0">
              <a:buNone/>
            </a:pPr>
            <a:endParaRPr lang="en-US" sz="1200" dirty="0" smtClean="0"/>
          </a:p>
          <a:p>
            <a:pPr marL="0" indent="0">
              <a:buNone/>
            </a:pPr>
            <a:r>
              <a:rPr lang="en-US" sz="1200" dirty="0" smtClean="0"/>
              <a:t>…</a:t>
            </a:r>
            <a:endParaRPr lang="en-US" sz="1200" dirty="0"/>
          </a:p>
        </p:txBody>
      </p:sp>
      <p:sp>
        <p:nvSpPr>
          <p:cNvPr id="3" name="Titel 2"/>
          <p:cNvSpPr>
            <a:spLocks noGrp="1"/>
          </p:cNvSpPr>
          <p:nvPr>
            <p:ph type="title"/>
          </p:nvPr>
        </p:nvSpPr>
        <p:spPr/>
        <p:txBody>
          <a:bodyPr>
            <a:normAutofit/>
          </a:bodyPr>
          <a:lstStyle/>
          <a:p>
            <a:r>
              <a:rPr lang="de-DE" sz="4000" dirty="0" smtClean="0"/>
              <a:t>IPB </a:t>
            </a:r>
            <a:r>
              <a:rPr lang="de-DE" sz="4000" dirty="0" err="1" smtClean="0"/>
              <a:t>triple</a:t>
            </a:r>
            <a:r>
              <a:rPr lang="de-DE" sz="4000" dirty="0" smtClean="0"/>
              <a:t> store.N3</a:t>
            </a:r>
            <a:r>
              <a:rPr lang="de-DE" dirty="0" smtClean="0"/>
              <a:t/>
            </a:r>
            <a:br>
              <a:rPr lang="de-DE" dirty="0" smtClean="0"/>
            </a:br>
            <a:r>
              <a:rPr lang="de-DE" sz="2400" dirty="0" err="1" smtClean="0"/>
              <a:t>example</a:t>
            </a:r>
            <a:r>
              <a:rPr lang="de-DE" sz="2400" dirty="0" smtClean="0"/>
              <a:t> SPO </a:t>
            </a:r>
            <a:r>
              <a:rPr lang="de-DE" sz="2400" dirty="0" err="1" smtClean="0"/>
              <a:t>Triples</a:t>
            </a:r>
            <a:r>
              <a:rPr lang="de-DE" sz="2400" dirty="0" smtClean="0"/>
              <a:t> </a:t>
            </a:r>
            <a:r>
              <a:rPr lang="de-DE" sz="2400" dirty="0" err="1" smtClean="0"/>
              <a:t>for</a:t>
            </a:r>
            <a:r>
              <a:rPr lang="de-DE" sz="2400" dirty="0" smtClean="0"/>
              <a:t> </a:t>
            </a:r>
            <a:r>
              <a:rPr lang="de-DE" sz="2400" dirty="0" err="1" smtClean="0"/>
              <a:t>MassBank</a:t>
            </a:r>
            <a:endParaRPr lang="de-DE" sz="2400" dirty="0"/>
          </a:p>
        </p:txBody>
      </p:sp>
    </p:spTree>
    <p:extLst>
      <p:ext uri="{BB962C8B-B14F-4D97-AF65-F5344CB8AC3E}">
        <p14:creationId xmlns:p14="http://schemas.microsoft.com/office/powerpoint/2010/main" val="674722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de-DE" dirty="0"/>
          </a:p>
        </p:txBody>
      </p:sp>
      <p:pic>
        <p:nvPicPr>
          <p:cNvPr id="5" name="Grafik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7125" y="-177032"/>
            <a:ext cx="9769917" cy="7035032"/>
          </a:xfrm>
          <a:prstGeom prst="rect">
            <a:avLst/>
          </a:prstGeom>
        </p:spPr>
      </p:pic>
      <p:pic>
        <p:nvPicPr>
          <p:cNvPr id="4" name="Inhaltsplatzhalt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354357" y="-158464"/>
            <a:ext cx="3789643" cy="1307822"/>
          </a:xfrm>
        </p:spPr>
      </p:pic>
      <p:sp>
        <p:nvSpPr>
          <p:cNvPr id="6" name="Textfeld 5"/>
          <p:cNvSpPr txBox="1"/>
          <p:nvPr/>
        </p:nvSpPr>
        <p:spPr>
          <a:xfrm>
            <a:off x="6506131" y="682460"/>
            <a:ext cx="1313895" cy="369332"/>
          </a:xfrm>
          <a:prstGeom prst="rect">
            <a:avLst/>
          </a:prstGeom>
          <a:noFill/>
        </p:spPr>
        <p:txBody>
          <a:bodyPr wrap="square" rtlCol="0">
            <a:spAutoFit/>
          </a:bodyPr>
          <a:lstStyle/>
          <a:p>
            <a:r>
              <a:rPr lang="de-DE" dirty="0" err="1" smtClean="0"/>
              <a:t>Mcbo.ttl</a:t>
            </a:r>
            <a:endParaRPr lang="de-DE" dirty="0"/>
          </a:p>
        </p:txBody>
      </p:sp>
      <p:pic>
        <p:nvPicPr>
          <p:cNvPr id="7" name="Inhaltsplatzhalter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31145" y="-286567"/>
            <a:ext cx="3789643" cy="1307822"/>
          </a:xfrm>
          <a:prstGeom prst="rect">
            <a:avLst/>
          </a:prstGeom>
        </p:spPr>
      </p:pic>
      <p:sp>
        <p:nvSpPr>
          <p:cNvPr id="8" name="Textfeld 7"/>
          <p:cNvSpPr txBox="1"/>
          <p:nvPr/>
        </p:nvSpPr>
        <p:spPr>
          <a:xfrm>
            <a:off x="7470774" y="890284"/>
            <a:ext cx="1444626" cy="646331"/>
          </a:xfrm>
          <a:prstGeom prst="rect">
            <a:avLst/>
          </a:prstGeom>
          <a:noFill/>
        </p:spPr>
        <p:txBody>
          <a:bodyPr wrap="none" rtlCol="0">
            <a:spAutoFit/>
          </a:bodyPr>
          <a:lstStyle/>
          <a:p>
            <a:r>
              <a:rPr lang="en-US" dirty="0"/>
              <a:t>5 </a:t>
            </a:r>
            <a:r>
              <a:rPr lang="en-US" dirty="0" smtClean="0"/>
              <a:t>classes</a:t>
            </a:r>
          </a:p>
          <a:p>
            <a:r>
              <a:rPr lang="en-US" dirty="0" smtClean="0"/>
              <a:t>17 predicates</a:t>
            </a:r>
            <a:endParaRPr lang="de-DE" dirty="0"/>
          </a:p>
        </p:txBody>
      </p:sp>
      <p:sp>
        <p:nvSpPr>
          <p:cNvPr id="9" name="Textfeld 8"/>
          <p:cNvSpPr txBox="1"/>
          <p:nvPr/>
        </p:nvSpPr>
        <p:spPr>
          <a:xfrm>
            <a:off x="7445620" y="573809"/>
            <a:ext cx="1313895" cy="369332"/>
          </a:xfrm>
          <a:prstGeom prst="rect">
            <a:avLst/>
          </a:prstGeom>
          <a:noFill/>
        </p:spPr>
        <p:txBody>
          <a:bodyPr wrap="square" rtlCol="0">
            <a:spAutoFit/>
          </a:bodyPr>
          <a:lstStyle/>
          <a:p>
            <a:r>
              <a:rPr lang="de-DE" b="1" dirty="0" err="1" smtClean="0"/>
              <a:t>Mcbo.ttl</a:t>
            </a:r>
            <a:endParaRPr lang="de-DE" b="1" dirty="0"/>
          </a:p>
        </p:txBody>
      </p:sp>
    </p:spTree>
    <p:extLst>
      <p:ext uri="{BB962C8B-B14F-4D97-AF65-F5344CB8AC3E}">
        <p14:creationId xmlns:p14="http://schemas.microsoft.com/office/powerpoint/2010/main" val="3333968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614615" y="2230248"/>
            <a:ext cx="8195898" cy="4535107"/>
          </a:xfrm>
        </p:spPr>
        <p:txBody>
          <a:bodyPr>
            <a:noAutofit/>
          </a:bodyPr>
          <a:lstStyle/>
          <a:p>
            <a:pPr marL="0" indent="0">
              <a:buNone/>
            </a:pPr>
            <a:r>
              <a:rPr lang="de-DE" sz="1400" dirty="0"/>
              <a:t>@</a:t>
            </a:r>
            <a:r>
              <a:rPr lang="de-DE" sz="1400" dirty="0" err="1"/>
              <a:t>prefix</a:t>
            </a:r>
            <a:r>
              <a:rPr lang="de-DE" sz="1400" dirty="0"/>
              <a:t> </a:t>
            </a:r>
            <a:r>
              <a:rPr lang="de-DE" sz="1400" dirty="0" err="1"/>
              <a:t>rdf</a:t>
            </a:r>
            <a:r>
              <a:rPr lang="de-DE" sz="1400" dirty="0"/>
              <a:t>: &lt;http://www.w3.org/1999/02/22-rdf-syntax-ns#&gt; .</a:t>
            </a:r>
          </a:p>
          <a:p>
            <a:pPr marL="0" indent="0">
              <a:buNone/>
            </a:pPr>
            <a:r>
              <a:rPr lang="de-DE" sz="1400" dirty="0"/>
              <a:t>@</a:t>
            </a:r>
            <a:r>
              <a:rPr lang="de-DE" sz="1400" dirty="0" err="1"/>
              <a:t>prefix</a:t>
            </a:r>
            <a:r>
              <a:rPr lang="de-DE" sz="1400" dirty="0"/>
              <a:t> </a:t>
            </a:r>
            <a:r>
              <a:rPr lang="de-DE" sz="1400" dirty="0" err="1"/>
              <a:t>rdfs</a:t>
            </a:r>
            <a:r>
              <a:rPr lang="de-DE" sz="1400" dirty="0"/>
              <a:t>: &lt;http://www.w3.org/2000/01/rdf-schema#&gt; .</a:t>
            </a:r>
          </a:p>
          <a:p>
            <a:pPr marL="0" indent="0">
              <a:buNone/>
            </a:pPr>
            <a:r>
              <a:rPr lang="de-DE" sz="1400" dirty="0"/>
              <a:t>@</a:t>
            </a:r>
            <a:r>
              <a:rPr lang="de-DE" sz="1400" dirty="0" err="1"/>
              <a:t>prefix</a:t>
            </a:r>
            <a:r>
              <a:rPr lang="de-DE" sz="1400" dirty="0"/>
              <a:t> </a:t>
            </a:r>
            <a:r>
              <a:rPr lang="de-DE" sz="1400" dirty="0" err="1"/>
              <a:t>dcterms</a:t>
            </a:r>
            <a:r>
              <a:rPr lang="de-DE" sz="1400" dirty="0"/>
              <a:t>: &lt;http://purl.org/dc/terms/&gt; .</a:t>
            </a:r>
          </a:p>
          <a:p>
            <a:pPr marL="0" indent="0">
              <a:buNone/>
            </a:pPr>
            <a:r>
              <a:rPr lang="de-DE" sz="1400" dirty="0"/>
              <a:t>@</a:t>
            </a:r>
            <a:r>
              <a:rPr lang="de-DE" sz="1400" dirty="0" err="1"/>
              <a:t>prefix</a:t>
            </a:r>
            <a:r>
              <a:rPr lang="de-DE" sz="1400" dirty="0"/>
              <a:t> </a:t>
            </a:r>
            <a:r>
              <a:rPr lang="de-DE" sz="1400" dirty="0" err="1"/>
              <a:t>mbco</a:t>
            </a:r>
            <a:r>
              <a:rPr lang="de-DE" sz="1400" dirty="0"/>
              <a:t>: &lt;http://www.ipb-halle.de/ontology/mbco#&gt; .</a:t>
            </a:r>
          </a:p>
          <a:p>
            <a:pPr marL="0" indent="0">
              <a:buNone/>
            </a:pPr>
            <a:endParaRPr lang="de-DE" sz="1400" dirty="0"/>
          </a:p>
          <a:p>
            <a:pPr marL="0" indent="0">
              <a:buNone/>
            </a:pPr>
            <a:r>
              <a:rPr lang="de-DE" sz="1400" dirty="0" err="1"/>
              <a:t>mbco:record</a:t>
            </a:r>
            <a:r>
              <a:rPr lang="de-DE" sz="1400" dirty="0"/>
              <a:t> a </a:t>
            </a:r>
            <a:r>
              <a:rPr lang="de-DE" sz="1400" dirty="0" err="1"/>
              <a:t>rdfs:Class</a:t>
            </a:r>
            <a:r>
              <a:rPr lang="de-DE" sz="1400" dirty="0"/>
              <a:t> ;</a:t>
            </a:r>
          </a:p>
          <a:p>
            <a:pPr marL="0" indent="0">
              <a:buNone/>
            </a:pPr>
            <a:r>
              <a:rPr lang="de-DE" sz="1400" dirty="0"/>
              <a:t>	</a:t>
            </a:r>
            <a:r>
              <a:rPr lang="de-DE" sz="1400" dirty="0" err="1" smtClean="0"/>
              <a:t>rdfs:label</a:t>
            </a:r>
            <a:r>
              <a:rPr lang="de-DE" sz="1400" dirty="0" smtClean="0"/>
              <a:t> </a:t>
            </a:r>
            <a:r>
              <a:rPr lang="de-DE" sz="1400" dirty="0"/>
              <a:t>"</a:t>
            </a:r>
            <a:r>
              <a:rPr lang="de-DE" sz="1400" dirty="0" err="1"/>
              <a:t>record</a:t>
            </a:r>
            <a:r>
              <a:rPr lang="de-DE" sz="1400" dirty="0"/>
              <a:t>" ;</a:t>
            </a:r>
          </a:p>
          <a:p>
            <a:pPr marL="0" indent="0">
              <a:buNone/>
            </a:pPr>
            <a:r>
              <a:rPr lang="de-DE" sz="1400" dirty="0"/>
              <a:t>	</a:t>
            </a:r>
            <a:r>
              <a:rPr lang="de-DE" sz="1400" dirty="0" err="1"/>
              <a:t>rdfs:comment</a:t>
            </a:r>
            <a:r>
              <a:rPr lang="de-DE" sz="1400" dirty="0"/>
              <a:t> "A </a:t>
            </a:r>
            <a:r>
              <a:rPr lang="de-DE" sz="1400" dirty="0" err="1"/>
              <a:t>class</a:t>
            </a:r>
            <a:r>
              <a:rPr lang="de-DE" sz="1400" dirty="0"/>
              <a:t> </a:t>
            </a:r>
            <a:r>
              <a:rPr lang="de-DE" sz="1400" dirty="0" err="1"/>
              <a:t>for</a:t>
            </a:r>
            <a:r>
              <a:rPr lang="de-DE" sz="1400" dirty="0"/>
              <a:t> </a:t>
            </a:r>
            <a:r>
              <a:rPr lang="de-DE" sz="1400" dirty="0" err="1"/>
              <a:t>massbank</a:t>
            </a:r>
            <a:r>
              <a:rPr lang="de-DE" sz="1400" dirty="0"/>
              <a:t> </a:t>
            </a:r>
            <a:r>
              <a:rPr lang="de-DE" sz="1400" dirty="0" err="1"/>
              <a:t>records</a:t>
            </a:r>
            <a:r>
              <a:rPr lang="de-DE" sz="1400" dirty="0"/>
              <a:t>" ;</a:t>
            </a:r>
          </a:p>
          <a:p>
            <a:pPr marL="0" indent="0">
              <a:buNone/>
            </a:pPr>
            <a:r>
              <a:rPr lang="de-DE" sz="1400" dirty="0"/>
              <a:t>	</a:t>
            </a:r>
            <a:r>
              <a:rPr lang="de-DE" sz="1400" dirty="0" err="1"/>
              <a:t>rdfs:subClassOf</a:t>
            </a:r>
            <a:r>
              <a:rPr lang="de-DE" sz="1400" dirty="0"/>
              <a:t> &lt;http://semanticscience.org/resource/SIO_000088&gt; . </a:t>
            </a:r>
            <a:r>
              <a:rPr lang="de-DE" sz="1400" dirty="0" smtClean="0"/>
              <a:t>     </a:t>
            </a:r>
            <a:r>
              <a:rPr lang="de-DE" sz="1400" dirty="0" smtClean="0">
                <a:solidFill>
                  <a:schemeClr val="tx1"/>
                </a:solidFill>
              </a:rPr>
              <a:t># </a:t>
            </a:r>
            <a:r>
              <a:rPr lang="de-DE" sz="1400" dirty="0" err="1" smtClean="0">
                <a:solidFill>
                  <a:schemeClr val="tx1"/>
                </a:solidFill>
              </a:rPr>
              <a:t>record</a:t>
            </a:r>
            <a:endParaRPr lang="de-DE" sz="1400" dirty="0"/>
          </a:p>
          <a:p>
            <a:pPr marL="0" indent="0">
              <a:buNone/>
            </a:pPr>
            <a:endParaRPr lang="de-DE" sz="1400" dirty="0"/>
          </a:p>
          <a:p>
            <a:pPr marL="0" indent="0">
              <a:buNone/>
            </a:pPr>
            <a:r>
              <a:rPr lang="de-DE" sz="1400" dirty="0" err="1" smtClean="0"/>
              <a:t>mbco:peak</a:t>
            </a:r>
            <a:r>
              <a:rPr lang="de-DE" sz="1400" dirty="0" smtClean="0"/>
              <a:t> </a:t>
            </a:r>
            <a:r>
              <a:rPr lang="de-DE" sz="1400" dirty="0"/>
              <a:t>a </a:t>
            </a:r>
            <a:r>
              <a:rPr lang="de-DE" sz="1400" dirty="0" err="1"/>
              <a:t>rdfs:Class</a:t>
            </a:r>
            <a:r>
              <a:rPr lang="de-DE" sz="1400" dirty="0"/>
              <a:t> ;</a:t>
            </a:r>
          </a:p>
          <a:p>
            <a:pPr marL="0" indent="0">
              <a:buNone/>
            </a:pPr>
            <a:r>
              <a:rPr lang="de-DE" sz="1400" dirty="0"/>
              <a:t>	</a:t>
            </a:r>
            <a:r>
              <a:rPr lang="de-DE" sz="1400" dirty="0" err="1" smtClean="0"/>
              <a:t>rdfs:label</a:t>
            </a:r>
            <a:r>
              <a:rPr lang="de-DE" sz="1400" dirty="0" smtClean="0"/>
              <a:t> </a:t>
            </a:r>
            <a:r>
              <a:rPr lang="de-DE" sz="1400" dirty="0"/>
              <a:t>"</a:t>
            </a:r>
            <a:r>
              <a:rPr lang="de-DE" sz="1400" dirty="0" err="1"/>
              <a:t>peak</a:t>
            </a:r>
            <a:r>
              <a:rPr lang="de-DE" sz="1400" dirty="0"/>
              <a:t>" ;</a:t>
            </a:r>
          </a:p>
          <a:p>
            <a:pPr marL="0" indent="0">
              <a:buNone/>
            </a:pPr>
            <a:r>
              <a:rPr lang="de-DE" sz="1400" dirty="0"/>
              <a:t>	</a:t>
            </a:r>
            <a:r>
              <a:rPr lang="de-DE" sz="1400" dirty="0" err="1"/>
              <a:t>rdfs:comment</a:t>
            </a:r>
            <a:r>
              <a:rPr lang="de-DE" sz="1400" dirty="0"/>
              <a:t> "A </a:t>
            </a:r>
            <a:r>
              <a:rPr lang="de-DE" sz="1400" dirty="0" err="1"/>
              <a:t>peak</a:t>
            </a:r>
            <a:r>
              <a:rPr lang="de-DE" sz="1400" dirty="0"/>
              <a:t> </a:t>
            </a:r>
            <a:r>
              <a:rPr lang="de-DE" sz="1400" dirty="0" err="1"/>
              <a:t>of</a:t>
            </a:r>
            <a:r>
              <a:rPr lang="de-DE" sz="1400" dirty="0"/>
              <a:t> </a:t>
            </a:r>
            <a:r>
              <a:rPr lang="de-DE" sz="1400" dirty="0" err="1"/>
              <a:t>the</a:t>
            </a:r>
            <a:r>
              <a:rPr lang="de-DE" sz="1400" dirty="0"/>
              <a:t> </a:t>
            </a:r>
            <a:r>
              <a:rPr lang="de-DE" sz="1400" dirty="0" err="1"/>
              <a:t>linked</a:t>
            </a:r>
            <a:r>
              <a:rPr lang="de-DE" sz="1400" dirty="0"/>
              <a:t> </a:t>
            </a:r>
            <a:r>
              <a:rPr lang="de-DE" sz="1400" dirty="0" err="1"/>
              <a:t>spectrum</a:t>
            </a:r>
            <a:r>
              <a:rPr lang="de-DE" sz="1400" dirty="0"/>
              <a:t>" ;</a:t>
            </a:r>
          </a:p>
          <a:p>
            <a:pPr marL="0" indent="0">
              <a:buNone/>
            </a:pPr>
            <a:r>
              <a:rPr lang="de-DE" sz="1400" dirty="0"/>
              <a:t>	</a:t>
            </a:r>
            <a:r>
              <a:rPr lang="de-DE" sz="1400" dirty="0" err="1"/>
              <a:t>rdfs:subClassOf</a:t>
            </a:r>
            <a:r>
              <a:rPr lang="de-DE" sz="1400" dirty="0"/>
              <a:t> &lt;http://semanticscience.org/resource/SIO_011123&gt; </a:t>
            </a:r>
            <a:r>
              <a:rPr lang="de-DE" sz="1400" dirty="0" smtClean="0"/>
              <a:t>.        </a:t>
            </a:r>
            <a:r>
              <a:rPr lang="de-DE" sz="1400" dirty="0">
                <a:solidFill>
                  <a:schemeClr val="tx1"/>
                </a:solidFill>
              </a:rPr>
              <a:t># </a:t>
            </a:r>
            <a:r>
              <a:rPr lang="de-DE" sz="1400" dirty="0" err="1">
                <a:solidFill>
                  <a:schemeClr val="tx1"/>
                </a:solidFill>
              </a:rPr>
              <a:t>chemical</a:t>
            </a:r>
            <a:r>
              <a:rPr lang="de-DE" sz="1400" dirty="0">
                <a:solidFill>
                  <a:schemeClr val="tx1"/>
                </a:solidFill>
              </a:rPr>
              <a:t> </a:t>
            </a:r>
            <a:r>
              <a:rPr lang="de-DE" sz="1400" dirty="0" err="1">
                <a:solidFill>
                  <a:schemeClr val="tx1"/>
                </a:solidFill>
              </a:rPr>
              <a:t>data</a:t>
            </a:r>
            <a:endParaRPr lang="de-DE" sz="1400" dirty="0">
              <a:solidFill>
                <a:schemeClr val="tx1"/>
              </a:solidFill>
            </a:endParaRPr>
          </a:p>
          <a:p>
            <a:pPr marL="0" indent="0">
              <a:buNone/>
            </a:pPr>
            <a:r>
              <a:rPr lang="de-DE" sz="1400" dirty="0"/>
              <a:t>	</a:t>
            </a:r>
          </a:p>
          <a:p>
            <a:pPr marL="0" indent="0">
              <a:buNone/>
            </a:pPr>
            <a:r>
              <a:rPr lang="de-DE" sz="1400" dirty="0" smtClean="0"/>
              <a:t>…</a:t>
            </a:r>
            <a:endParaRPr lang="de-DE" sz="1400" dirty="0"/>
          </a:p>
        </p:txBody>
      </p:sp>
      <p:sp>
        <p:nvSpPr>
          <p:cNvPr id="3" name="Titel 2"/>
          <p:cNvSpPr>
            <a:spLocks noGrp="1"/>
          </p:cNvSpPr>
          <p:nvPr>
            <p:ph type="title"/>
          </p:nvPr>
        </p:nvSpPr>
        <p:spPr/>
        <p:txBody>
          <a:bodyPr>
            <a:normAutofit fontScale="90000"/>
          </a:bodyPr>
          <a:lstStyle/>
          <a:p>
            <a:r>
              <a:rPr lang="de-DE" dirty="0" err="1" smtClean="0"/>
              <a:t>Mcbo.ttl</a:t>
            </a:r>
            <a:r>
              <a:rPr lang="de-DE" dirty="0" smtClean="0"/>
              <a:t/>
            </a:r>
            <a:br>
              <a:rPr lang="de-DE" dirty="0" smtClean="0"/>
            </a:br>
            <a:r>
              <a:rPr lang="de-DE" dirty="0" err="1" smtClean="0"/>
              <a:t>Mass</a:t>
            </a:r>
            <a:r>
              <a:rPr lang="de-DE" dirty="0" smtClean="0"/>
              <a:t> </a:t>
            </a:r>
            <a:r>
              <a:rPr lang="de-DE" dirty="0" err="1" smtClean="0"/>
              <a:t>bank</a:t>
            </a:r>
            <a:r>
              <a:rPr lang="de-DE" dirty="0" smtClean="0"/>
              <a:t> </a:t>
            </a:r>
            <a:r>
              <a:rPr lang="de-DE" dirty="0" err="1" smtClean="0"/>
              <a:t>core</a:t>
            </a:r>
            <a:r>
              <a:rPr lang="de-DE" dirty="0" smtClean="0"/>
              <a:t> </a:t>
            </a:r>
            <a:r>
              <a:rPr lang="de-DE" dirty="0" err="1" smtClean="0"/>
              <a:t>ontology</a:t>
            </a:r>
            <a:endParaRPr lang="de-DE" dirty="0"/>
          </a:p>
        </p:txBody>
      </p:sp>
    </p:spTree>
    <p:extLst>
      <p:ext uri="{BB962C8B-B14F-4D97-AF65-F5344CB8AC3E}">
        <p14:creationId xmlns:p14="http://schemas.microsoft.com/office/powerpoint/2010/main" val="41735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p:txBody>
          <a:bodyPr/>
          <a:lstStyle/>
          <a:p>
            <a:endParaRPr lang="de-DE"/>
          </a:p>
        </p:txBody>
      </p:sp>
      <p:pic>
        <p:nvPicPr>
          <p:cNvPr id="4" name="image14.png"/>
          <p:cNvPicPr/>
          <p:nvPr/>
        </p:nvPicPr>
        <p:blipFill>
          <a:blip r:embed="rId2"/>
          <a:srcRect/>
          <a:stretch>
            <a:fillRect/>
          </a:stretch>
        </p:blipFill>
        <p:spPr>
          <a:xfrm>
            <a:off x="0" y="13210"/>
            <a:ext cx="9144000" cy="6733819"/>
          </a:xfrm>
          <a:prstGeom prst="rect">
            <a:avLst/>
          </a:prstGeom>
          <a:ln/>
        </p:spPr>
      </p:pic>
      <p:sp>
        <p:nvSpPr>
          <p:cNvPr id="5" name="Rechteck 4"/>
          <p:cNvSpPr/>
          <p:nvPr/>
        </p:nvSpPr>
        <p:spPr>
          <a:xfrm>
            <a:off x="5182053" y="2675467"/>
            <a:ext cx="3504747" cy="923330"/>
          </a:xfrm>
          <a:prstGeom prst="rect">
            <a:avLst/>
          </a:prstGeom>
        </p:spPr>
        <p:txBody>
          <a:bodyPr wrap="square">
            <a:spAutoFit/>
          </a:bodyPr>
          <a:lstStyle/>
          <a:p>
            <a:r>
              <a:rPr lang="de-DE" dirty="0" err="1"/>
              <a:t>Querying</a:t>
            </a:r>
            <a:r>
              <a:rPr lang="de-DE" dirty="0"/>
              <a:t> </a:t>
            </a:r>
            <a:r>
              <a:rPr lang="de-DE" dirty="0" err="1" smtClean="0"/>
              <a:t>Massbank</a:t>
            </a:r>
            <a:endParaRPr lang="de-DE" dirty="0" smtClean="0"/>
          </a:p>
          <a:p>
            <a:r>
              <a:rPr lang="de-DE" dirty="0" smtClean="0"/>
              <a:t>via </a:t>
            </a:r>
            <a:r>
              <a:rPr lang="de-DE" dirty="0"/>
              <a:t>SPARQL </a:t>
            </a:r>
            <a:r>
              <a:rPr lang="de-DE" dirty="0" smtClean="0"/>
              <a:t/>
            </a:r>
            <a:br>
              <a:rPr lang="de-DE" dirty="0" smtClean="0"/>
            </a:br>
            <a:r>
              <a:rPr lang="de-DE" dirty="0" err="1" smtClean="0"/>
              <a:t>using</a:t>
            </a:r>
            <a:r>
              <a:rPr lang="de-DE" dirty="0" smtClean="0"/>
              <a:t>  </a:t>
            </a:r>
            <a:r>
              <a:rPr lang="de-DE" dirty="0" err="1" smtClean="0"/>
              <a:t>Virtuoso</a:t>
            </a:r>
            <a:r>
              <a:rPr lang="de-DE" dirty="0" smtClean="0"/>
              <a:t> LOD </a:t>
            </a:r>
            <a:r>
              <a:rPr lang="de-DE" dirty="0" err="1" smtClean="0"/>
              <a:t>server</a:t>
            </a:r>
            <a:endParaRPr lang="de-DE" dirty="0"/>
          </a:p>
        </p:txBody>
      </p:sp>
    </p:spTree>
    <p:extLst>
      <p:ext uri="{BB962C8B-B14F-4D97-AF65-F5344CB8AC3E}">
        <p14:creationId xmlns:p14="http://schemas.microsoft.com/office/powerpoint/2010/main" val="2247812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99414" y="2759144"/>
            <a:ext cx="4354129" cy="529372"/>
          </a:xfrm>
        </p:spPr>
        <p:txBody>
          <a:bodyPr>
            <a:normAutofit fontScale="92500"/>
          </a:bodyPr>
          <a:lstStyle/>
          <a:p>
            <a:pPr marL="0" indent="0">
              <a:buNone/>
            </a:pPr>
            <a:r>
              <a:rPr lang="de-DE" sz="1800" dirty="0" smtClean="0"/>
              <a:t>RDF-</a:t>
            </a:r>
            <a:r>
              <a:rPr lang="de-DE" sz="1800" dirty="0" err="1" smtClean="0"/>
              <a:t>based</a:t>
            </a:r>
            <a:r>
              <a:rPr lang="de-DE" sz="1800" dirty="0" smtClean="0"/>
              <a:t> </a:t>
            </a:r>
            <a:r>
              <a:rPr lang="de-DE" sz="1800" b="1" dirty="0" err="1" smtClean="0"/>
              <a:t>highly</a:t>
            </a:r>
            <a:r>
              <a:rPr lang="de-DE" sz="1800" dirty="0" smtClean="0"/>
              <a:t> </a:t>
            </a:r>
            <a:r>
              <a:rPr lang="de-DE" sz="1800" b="1" dirty="0" smtClean="0"/>
              <a:t>granular </a:t>
            </a:r>
            <a:r>
              <a:rPr lang="de-DE" sz="1800" dirty="0" smtClean="0"/>
              <a:t>Experiment </a:t>
            </a:r>
            <a:r>
              <a:rPr lang="de-DE" sz="1800" dirty="0"/>
              <a:t>in BII</a:t>
            </a:r>
          </a:p>
        </p:txBody>
      </p:sp>
      <p:sp>
        <p:nvSpPr>
          <p:cNvPr id="3" name="Titel 2"/>
          <p:cNvSpPr>
            <a:spLocks noGrp="1"/>
          </p:cNvSpPr>
          <p:nvPr>
            <p:ph type="title"/>
          </p:nvPr>
        </p:nvSpPr>
        <p:spPr/>
        <p:txBody>
          <a:bodyPr>
            <a:normAutofit/>
          </a:bodyPr>
          <a:lstStyle/>
          <a:p>
            <a:r>
              <a:rPr lang="de-DE" dirty="0" err="1" smtClean="0"/>
              <a:t>Metabolights</a:t>
            </a:r>
            <a:r>
              <a:rPr lang="de-DE" dirty="0" smtClean="0"/>
              <a:t> RDF </a:t>
            </a:r>
            <a:r>
              <a:rPr lang="de-DE" dirty="0" err="1" smtClean="0"/>
              <a:t>conversion</a:t>
            </a:r>
            <a:r>
              <a:rPr lang="de-DE" dirty="0" smtClean="0"/>
              <a:t> </a:t>
            </a:r>
            <a:br>
              <a:rPr lang="de-DE" dirty="0" smtClean="0"/>
            </a:br>
            <a:r>
              <a:rPr lang="de-DE" sz="2200" dirty="0" smtClean="0"/>
              <a:t>(via </a:t>
            </a:r>
            <a:r>
              <a:rPr lang="de-DE" sz="2200" dirty="0" err="1" smtClean="0"/>
              <a:t>Linked</a:t>
            </a:r>
            <a:r>
              <a:rPr lang="de-DE" sz="2200" dirty="0" smtClean="0"/>
              <a:t> ISA)</a:t>
            </a:r>
            <a:endParaRPr lang="de-DE" sz="2200" dirty="0"/>
          </a:p>
        </p:txBody>
      </p:sp>
      <p:pic>
        <p:nvPicPr>
          <p:cNvPr id="12290" name="Picture 2" descr="Screen Shot 2014-10-09 at 15.22.02.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36758" y="3461578"/>
            <a:ext cx="3088862" cy="3396422"/>
          </a:xfrm>
          <a:prstGeom prst="rect">
            <a:avLst/>
          </a:prstGeom>
          <a:noFill/>
          <a:extLst>
            <a:ext uri="{909E8E84-426E-40DD-AFC4-6F175D3DCCD1}">
              <a14:hiddenFill xmlns:a14="http://schemas.microsoft.com/office/drawing/2010/main">
                <a:solidFill>
                  <a:srgbClr val="FFFFFF"/>
                </a:solidFill>
              </a14:hiddenFill>
            </a:ext>
          </a:extLst>
        </p:spPr>
      </p:pic>
      <p:sp>
        <p:nvSpPr>
          <p:cNvPr id="5" name="Inhaltsplatzhalter 1"/>
          <p:cNvSpPr txBox="1">
            <a:spLocks/>
          </p:cNvSpPr>
          <p:nvPr/>
        </p:nvSpPr>
        <p:spPr>
          <a:xfrm>
            <a:off x="189260" y="2131267"/>
            <a:ext cx="4747498" cy="529372"/>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de-DE" sz="1800" b="1" dirty="0" smtClean="0"/>
              <a:t>Low granular </a:t>
            </a:r>
            <a:r>
              <a:rPr lang="de-DE" sz="1800" dirty="0" smtClean="0"/>
              <a:t>Experiment in </a:t>
            </a:r>
            <a:r>
              <a:rPr lang="de-DE" sz="1800" dirty="0" err="1" smtClean="0"/>
              <a:t>Metabolights</a:t>
            </a:r>
            <a:endParaRPr lang="de-DE" sz="1800" dirty="0"/>
          </a:p>
        </p:txBody>
      </p:sp>
      <p:sp>
        <p:nvSpPr>
          <p:cNvPr id="6" name="Rechteck 5"/>
          <p:cNvSpPr/>
          <p:nvPr/>
        </p:nvSpPr>
        <p:spPr>
          <a:xfrm>
            <a:off x="319598" y="2625838"/>
            <a:ext cx="3021981" cy="276999"/>
          </a:xfrm>
          <a:prstGeom prst="rect">
            <a:avLst/>
          </a:prstGeom>
        </p:spPr>
        <p:txBody>
          <a:bodyPr wrap="none">
            <a:spAutoFit/>
          </a:bodyPr>
          <a:lstStyle/>
          <a:p>
            <a:r>
              <a:rPr lang="de-DE" sz="1200" dirty="0" smtClean="0"/>
              <a:t>http://www.ebi.ac.uk/metabolights/MTBLS2</a:t>
            </a:r>
            <a:endParaRPr lang="de-DE" sz="1200" dirty="0"/>
          </a:p>
        </p:txBody>
      </p:sp>
      <p:sp>
        <p:nvSpPr>
          <p:cNvPr id="7" name="Rechteck 6"/>
          <p:cNvSpPr/>
          <p:nvPr/>
        </p:nvSpPr>
        <p:spPr>
          <a:xfrm>
            <a:off x="4499415" y="3154306"/>
            <a:ext cx="4644585" cy="276999"/>
          </a:xfrm>
          <a:prstGeom prst="rect">
            <a:avLst/>
          </a:prstGeom>
        </p:spPr>
        <p:txBody>
          <a:bodyPr wrap="square">
            <a:spAutoFit/>
          </a:bodyPr>
          <a:lstStyle/>
          <a:p>
            <a:r>
              <a:rPr lang="de-DE" sz="1200" dirty="0"/>
              <a:t>http://bii.oerc.ox.ac.uk/browse/investigation/MTBLS2/study/MTBLS2/</a:t>
            </a:r>
          </a:p>
        </p:txBody>
      </p:sp>
      <p:pic>
        <p:nvPicPr>
          <p:cNvPr id="9" name="Grafik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9598" y="3023829"/>
            <a:ext cx="4058764" cy="3285991"/>
          </a:xfrm>
          <a:prstGeom prst="rect">
            <a:avLst/>
          </a:prstGeom>
        </p:spPr>
      </p:pic>
    </p:spTree>
    <p:extLst>
      <p:ext uri="{BB962C8B-B14F-4D97-AF65-F5344CB8AC3E}">
        <p14:creationId xmlns:p14="http://schemas.microsoft.com/office/powerpoint/2010/main" val="2890103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5162" y="258203"/>
            <a:ext cx="8229600" cy="1252728"/>
          </a:xfrm>
        </p:spPr>
        <p:txBody>
          <a:bodyPr>
            <a:normAutofit/>
          </a:bodyPr>
          <a:lstStyle/>
          <a:p>
            <a:r>
              <a:rPr lang="en-US" sz="4000" dirty="0" smtClean="0"/>
              <a:t>Conclusion</a:t>
            </a:r>
            <a:endParaRPr lang="en-US" sz="4000" dirty="0"/>
          </a:p>
        </p:txBody>
      </p:sp>
      <p:sp>
        <p:nvSpPr>
          <p:cNvPr id="3" name="Inhaltsplatzhalter 2"/>
          <p:cNvSpPr>
            <a:spLocks noGrp="1"/>
          </p:cNvSpPr>
          <p:nvPr>
            <p:ph idx="1"/>
          </p:nvPr>
        </p:nvSpPr>
        <p:spPr>
          <a:xfrm>
            <a:off x="431981" y="1918262"/>
            <a:ext cx="8273668" cy="4107770"/>
          </a:xfrm>
        </p:spPr>
        <p:txBody>
          <a:bodyPr>
            <a:normAutofit fontScale="92500" lnSpcReduction="20000"/>
          </a:bodyPr>
          <a:lstStyle/>
          <a:p>
            <a:pPr marL="0" indent="0">
              <a:buNone/>
            </a:pPr>
            <a:r>
              <a:rPr lang="en-US" dirty="0"/>
              <a:t>Linked Open </a:t>
            </a:r>
            <a:r>
              <a:rPr lang="en-US" dirty="0" smtClean="0"/>
              <a:t>Data Advantages</a:t>
            </a:r>
            <a:r>
              <a:rPr lang="en-US" dirty="0"/>
              <a:t/>
            </a:r>
            <a:br>
              <a:rPr lang="en-US" dirty="0"/>
            </a:br>
            <a:endParaRPr lang="en-US" b="1" dirty="0" smtClean="0"/>
          </a:p>
          <a:p>
            <a:r>
              <a:rPr lang="en-US" b="1" dirty="0" err="1" smtClean="0"/>
              <a:t>Shareability</a:t>
            </a:r>
            <a:endParaRPr lang="en-US" dirty="0"/>
          </a:p>
          <a:p>
            <a:pPr lvl="1"/>
            <a:r>
              <a:rPr lang="en-US" dirty="0" smtClean="0"/>
              <a:t>openly accessible via internet</a:t>
            </a:r>
          </a:p>
          <a:p>
            <a:r>
              <a:rPr lang="en-US" b="1" dirty="0"/>
              <a:t>Normalization</a:t>
            </a:r>
          </a:p>
          <a:p>
            <a:pPr lvl="1"/>
            <a:r>
              <a:rPr lang="en-US" dirty="0"/>
              <a:t>Harmonizing variant expressions to increase Query Recall </a:t>
            </a:r>
          </a:p>
          <a:p>
            <a:r>
              <a:rPr lang="en-US" b="1" dirty="0" smtClean="0"/>
              <a:t>Integration</a:t>
            </a:r>
          </a:p>
          <a:p>
            <a:pPr lvl="1"/>
            <a:r>
              <a:rPr lang="en-GB" dirty="0"/>
              <a:t>I</a:t>
            </a:r>
            <a:r>
              <a:rPr lang="en-GB" dirty="0" smtClean="0"/>
              <a:t>ntegration </a:t>
            </a:r>
            <a:r>
              <a:rPr lang="en-GB" dirty="0"/>
              <a:t>across </a:t>
            </a:r>
            <a:r>
              <a:rPr lang="en-GB" dirty="0" smtClean="0"/>
              <a:t>languages, dialects, schemata</a:t>
            </a:r>
          </a:p>
          <a:p>
            <a:pPr lvl="2"/>
            <a:r>
              <a:rPr lang="en-GB" dirty="0" smtClean="0"/>
              <a:t>via unified access mechanism</a:t>
            </a:r>
          </a:p>
          <a:p>
            <a:pPr lvl="1"/>
            <a:r>
              <a:rPr lang="en-US" dirty="0" smtClean="0"/>
              <a:t>Cross resource Search</a:t>
            </a:r>
            <a:r>
              <a:rPr lang="en-US" dirty="0"/>
              <a:t>, C</a:t>
            </a:r>
            <a:r>
              <a:rPr lang="en-US" dirty="0" smtClean="0"/>
              <a:t>omparison</a:t>
            </a:r>
            <a:r>
              <a:rPr lang="en-US" dirty="0"/>
              <a:t>, Re-use </a:t>
            </a:r>
            <a:r>
              <a:rPr lang="en-US" dirty="0" smtClean="0"/>
              <a:t>&amp; Re-purposing</a:t>
            </a:r>
            <a:endParaRPr lang="en-GB" dirty="0"/>
          </a:p>
          <a:p>
            <a:r>
              <a:rPr lang="en-US" b="1" dirty="0" smtClean="0"/>
              <a:t>Artificial Intelligence</a:t>
            </a:r>
          </a:p>
          <a:p>
            <a:pPr lvl="1"/>
            <a:r>
              <a:rPr lang="en-US" dirty="0" smtClean="0"/>
              <a:t>Associative </a:t>
            </a:r>
            <a:r>
              <a:rPr lang="en-US" dirty="0"/>
              <a:t>browsing </a:t>
            </a:r>
            <a:r>
              <a:rPr lang="en-US" dirty="0" smtClean="0"/>
              <a:t>of </a:t>
            </a:r>
            <a:r>
              <a:rPr lang="en-US" dirty="0"/>
              <a:t>semantic </a:t>
            </a:r>
            <a:r>
              <a:rPr lang="en-US" dirty="0" smtClean="0"/>
              <a:t>networks</a:t>
            </a:r>
            <a:endParaRPr lang="en-US" dirty="0"/>
          </a:p>
          <a:p>
            <a:pPr lvl="1"/>
            <a:r>
              <a:rPr lang="en-US" dirty="0" smtClean="0"/>
              <a:t>Exploit </a:t>
            </a:r>
            <a:r>
              <a:rPr lang="en-US" dirty="0" err="1" smtClean="0"/>
              <a:t>subsumption</a:t>
            </a:r>
            <a:r>
              <a:rPr lang="en-US" dirty="0" smtClean="0"/>
              <a:t> hierarchies for reasoning</a:t>
            </a:r>
          </a:p>
        </p:txBody>
      </p:sp>
    </p:spTree>
    <p:extLst>
      <p:ext uri="{BB962C8B-B14F-4D97-AF65-F5344CB8AC3E}">
        <p14:creationId xmlns:p14="http://schemas.microsoft.com/office/powerpoint/2010/main" val="1445942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2334409"/>
            <a:ext cx="8357649" cy="3599288"/>
          </a:xfrm>
        </p:spPr>
        <p:txBody>
          <a:bodyPr>
            <a:normAutofit fontScale="92500" lnSpcReduction="10000"/>
          </a:bodyPr>
          <a:lstStyle/>
          <a:p>
            <a:r>
              <a:rPr lang="de-DE" dirty="0" err="1" smtClean="0"/>
              <a:t>Challenges</a:t>
            </a:r>
            <a:r>
              <a:rPr lang="de-DE" dirty="0" smtClean="0"/>
              <a:t> in Data </a:t>
            </a:r>
            <a:r>
              <a:rPr lang="de-DE" dirty="0" err="1" smtClean="0"/>
              <a:t>Representation</a:t>
            </a:r>
            <a:endParaRPr lang="de-DE" dirty="0" smtClean="0"/>
          </a:p>
          <a:p>
            <a:r>
              <a:rPr lang="de-DE" dirty="0" err="1" smtClean="0"/>
              <a:t>Introduction</a:t>
            </a:r>
            <a:r>
              <a:rPr lang="de-DE" dirty="0" smtClean="0"/>
              <a:t> ‚Open </a:t>
            </a:r>
            <a:r>
              <a:rPr lang="de-DE" dirty="0" err="1" smtClean="0"/>
              <a:t>Linked</a:t>
            </a:r>
            <a:r>
              <a:rPr lang="de-DE" dirty="0" smtClean="0"/>
              <a:t> Data‘</a:t>
            </a:r>
          </a:p>
          <a:p>
            <a:pPr lvl="1"/>
            <a:r>
              <a:rPr lang="de-DE" dirty="0" smtClean="0"/>
              <a:t>RDF: </a:t>
            </a:r>
            <a:r>
              <a:rPr lang="de-DE" dirty="0" err="1" smtClean="0"/>
              <a:t>Resource</a:t>
            </a:r>
            <a:r>
              <a:rPr lang="de-DE" dirty="0" smtClean="0"/>
              <a:t> Description Framework</a:t>
            </a:r>
          </a:p>
          <a:p>
            <a:pPr lvl="2"/>
            <a:r>
              <a:rPr lang="de-DE" dirty="0" err="1" smtClean="0"/>
              <a:t>Subject-Predicate-Object</a:t>
            </a:r>
            <a:r>
              <a:rPr lang="de-DE" dirty="0" smtClean="0"/>
              <a:t> </a:t>
            </a:r>
            <a:r>
              <a:rPr lang="de-DE" dirty="0" err="1"/>
              <a:t>Triples</a:t>
            </a:r>
            <a:endParaRPr lang="de-DE" dirty="0" smtClean="0"/>
          </a:p>
          <a:p>
            <a:pPr lvl="1"/>
            <a:r>
              <a:rPr lang="de-DE" dirty="0" smtClean="0"/>
              <a:t>Cross-</a:t>
            </a:r>
            <a:r>
              <a:rPr lang="de-DE" dirty="0" err="1" smtClean="0"/>
              <a:t>resource</a:t>
            </a:r>
            <a:r>
              <a:rPr lang="de-DE" dirty="0" smtClean="0"/>
              <a:t> </a:t>
            </a:r>
            <a:r>
              <a:rPr lang="de-DE" dirty="0" err="1"/>
              <a:t>Q</a:t>
            </a:r>
            <a:r>
              <a:rPr lang="de-DE" dirty="0" err="1" smtClean="0"/>
              <a:t>uerying</a:t>
            </a:r>
            <a:endParaRPr lang="de-DE" dirty="0" smtClean="0"/>
          </a:p>
          <a:p>
            <a:r>
              <a:rPr lang="de-DE" dirty="0" err="1" smtClean="0"/>
              <a:t>Linked</a:t>
            </a:r>
            <a:r>
              <a:rPr lang="de-DE" dirty="0" smtClean="0"/>
              <a:t> </a:t>
            </a:r>
            <a:r>
              <a:rPr lang="de-DE" dirty="0" err="1" smtClean="0"/>
              <a:t>Metabolomics</a:t>
            </a:r>
            <a:r>
              <a:rPr lang="de-DE" dirty="0" smtClean="0"/>
              <a:t> Data Resources</a:t>
            </a:r>
            <a:endParaRPr lang="de-DE" dirty="0"/>
          </a:p>
          <a:p>
            <a:pPr lvl="1"/>
            <a:r>
              <a:rPr lang="de-DE" dirty="0" smtClean="0"/>
              <a:t>IPB Resources</a:t>
            </a:r>
          </a:p>
          <a:p>
            <a:pPr lvl="1"/>
            <a:r>
              <a:rPr lang="de-DE" dirty="0" err="1" smtClean="0"/>
              <a:t>External</a:t>
            </a:r>
            <a:r>
              <a:rPr lang="de-DE" dirty="0" smtClean="0"/>
              <a:t> Resources </a:t>
            </a:r>
            <a:r>
              <a:rPr lang="de-DE" dirty="0" err="1" smtClean="0"/>
              <a:t>to</a:t>
            </a:r>
            <a:r>
              <a:rPr lang="de-DE" dirty="0" smtClean="0"/>
              <a:t> </a:t>
            </a:r>
            <a:r>
              <a:rPr lang="de-DE" dirty="0" err="1"/>
              <a:t>I</a:t>
            </a:r>
            <a:r>
              <a:rPr lang="de-DE" dirty="0" err="1" smtClean="0"/>
              <a:t>ntegrate</a:t>
            </a:r>
            <a:endParaRPr lang="de-DE" dirty="0" smtClean="0"/>
          </a:p>
          <a:p>
            <a:pPr lvl="1"/>
            <a:r>
              <a:rPr lang="de-DE" dirty="0" err="1" smtClean="0"/>
              <a:t>Example</a:t>
            </a:r>
            <a:r>
              <a:rPr lang="de-DE" dirty="0" smtClean="0"/>
              <a:t> </a:t>
            </a:r>
            <a:r>
              <a:rPr lang="de-DE" dirty="0" err="1" smtClean="0"/>
              <a:t>Queries</a:t>
            </a:r>
            <a:r>
              <a:rPr lang="de-DE" dirty="0" smtClean="0"/>
              <a:t> </a:t>
            </a:r>
          </a:p>
          <a:p>
            <a:r>
              <a:rPr lang="de-DE" dirty="0" err="1" smtClean="0"/>
              <a:t>Conclusions</a:t>
            </a:r>
            <a:endParaRPr lang="en-US" dirty="0"/>
          </a:p>
        </p:txBody>
      </p:sp>
      <p:sp>
        <p:nvSpPr>
          <p:cNvPr id="3" name="Titel 2"/>
          <p:cNvSpPr>
            <a:spLocks noGrp="1"/>
          </p:cNvSpPr>
          <p:nvPr>
            <p:ph type="title"/>
          </p:nvPr>
        </p:nvSpPr>
        <p:spPr/>
        <p:txBody>
          <a:bodyPr/>
          <a:lstStyle/>
          <a:p>
            <a:r>
              <a:rPr lang="de-DE" dirty="0"/>
              <a:t>O</a:t>
            </a:r>
            <a:r>
              <a:rPr lang="de-DE" dirty="0" smtClean="0"/>
              <a:t>utline</a:t>
            </a:r>
            <a:endParaRPr lang="en-US" dirty="0"/>
          </a:p>
        </p:txBody>
      </p:sp>
      <p:sp>
        <p:nvSpPr>
          <p:cNvPr id="4" name="Datumsplatzhalter 3"/>
          <p:cNvSpPr>
            <a:spLocks noGrp="1"/>
          </p:cNvSpPr>
          <p:nvPr>
            <p:ph type="dt" sz="half" idx="10"/>
          </p:nvPr>
        </p:nvSpPr>
        <p:spPr/>
        <p:txBody>
          <a:bodyPr/>
          <a:lstStyle/>
          <a:p>
            <a:fld id="{94B3B4EA-F69B-4C36-B9D1-2AEDBEA447CB}" type="datetime1">
              <a:rPr lang="en-US" smtClean="0"/>
              <a:t>11/28/2014</a:t>
            </a:fld>
            <a:endParaRPr lang="en-US"/>
          </a:p>
        </p:txBody>
      </p:sp>
      <p:sp>
        <p:nvSpPr>
          <p:cNvPr id="6" name="Foliennummernplatzhalter 5"/>
          <p:cNvSpPr>
            <a:spLocks noGrp="1"/>
          </p:cNvSpPr>
          <p:nvPr>
            <p:ph type="sldNum" sz="quarter" idx="12"/>
          </p:nvPr>
        </p:nvSpPr>
        <p:spPr/>
        <p:txBody>
          <a:bodyPr/>
          <a:lstStyle/>
          <a:p>
            <a:fld id="{687D7A59-36E2-48B9-B146-C1E59501F63F}" type="slidenum">
              <a:rPr lang="en-US" smtClean="0"/>
              <a:pPr/>
              <a:t>2</a:t>
            </a:fld>
            <a:endParaRPr lang="en-US"/>
          </a:p>
        </p:txBody>
      </p:sp>
    </p:spTree>
    <p:extLst>
      <p:ext uri="{BB962C8B-B14F-4D97-AF65-F5344CB8AC3E}">
        <p14:creationId xmlns:p14="http://schemas.microsoft.com/office/powerpoint/2010/main" val="3510431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investonline.nl/wp-content/uploads/2013/07/Google-Knowledge-Graph.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8664" y="166883"/>
            <a:ext cx="4873076" cy="194161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731982" y="2402381"/>
            <a:ext cx="3090904" cy="2031325"/>
          </a:xfrm>
          <a:prstGeom prst="rect">
            <a:avLst/>
          </a:prstGeom>
          <a:noFill/>
        </p:spPr>
        <p:txBody>
          <a:bodyPr wrap="square" rtlCol="0">
            <a:spAutoFit/>
          </a:bodyPr>
          <a:lstStyle/>
          <a:p>
            <a:pPr marL="285750" indent="-285750">
              <a:buFont typeface="Arial" panose="020B0604020202020204" pitchFamily="34" charset="0"/>
              <a:buChar char="•"/>
            </a:pPr>
            <a:r>
              <a:rPr lang="de-DE" dirty="0" err="1"/>
              <a:t>Mines</a:t>
            </a:r>
            <a:r>
              <a:rPr lang="de-DE" dirty="0"/>
              <a:t> Wikipedia</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err="1" smtClean="0"/>
              <a:t>Merges</a:t>
            </a:r>
            <a:r>
              <a:rPr lang="de-DE" dirty="0" smtClean="0"/>
              <a:t> Facts on </a:t>
            </a:r>
          </a:p>
          <a:p>
            <a:pPr lvl="1"/>
            <a:r>
              <a:rPr lang="de-DE" dirty="0" smtClean="0"/>
              <a:t>People, Places, </a:t>
            </a:r>
            <a:r>
              <a:rPr lang="de-DE" dirty="0" err="1" smtClean="0"/>
              <a:t>Occurences</a:t>
            </a:r>
            <a:r>
              <a:rPr lang="de-DE" dirty="0" smtClean="0"/>
              <a:t>  </a:t>
            </a:r>
            <a:r>
              <a:rPr lang="de-DE" dirty="0" err="1" smtClean="0"/>
              <a:t>into</a:t>
            </a:r>
            <a:r>
              <a:rPr lang="de-DE" dirty="0" smtClean="0"/>
              <a:t> </a:t>
            </a:r>
            <a:r>
              <a:rPr lang="de-DE" dirty="0" err="1" smtClean="0"/>
              <a:t>structured</a:t>
            </a:r>
            <a:r>
              <a:rPr lang="de-DE" dirty="0" smtClean="0"/>
              <a:t> Search </a:t>
            </a:r>
            <a:r>
              <a:rPr lang="de-DE" dirty="0" err="1" smtClean="0"/>
              <a:t>Result</a:t>
            </a:r>
            <a:r>
              <a:rPr lang="de-DE" dirty="0" smtClean="0"/>
              <a:t> </a:t>
            </a:r>
            <a:r>
              <a:rPr lang="de-DE" dirty="0" err="1" smtClean="0"/>
              <a:t>area</a:t>
            </a:r>
            <a:endParaRPr lang="de-DE" dirty="0" smtClean="0"/>
          </a:p>
        </p:txBody>
      </p:sp>
      <p:pic>
        <p:nvPicPr>
          <p:cNvPr id="3" name="Inhaltsplatzhalter 2"/>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4386204" y="166883"/>
            <a:ext cx="4757796" cy="6502322"/>
          </a:xfrm>
        </p:spPr>
      </p:pic>
    </p:spTree>
    <p:extLst>
      <p:ext uri="{BB962C8B-B14F-4D97-AF65-F5344CB8AC3E}">
        <p14:creationId xmlns:p14="http://schemas.microsoft.com/office/powerpoint/2010/main" val="1167741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103053"/>
            <a:ext cx="8229600" cy="1252728"/>
          </a:xfrm>
        </p:spPr>
        <p:txBody>
          <a:bodyPr/>
          <a:lstStyle/>
          <a:p>
            <a:r>
              <a:rPr lang="de-DE" dirty="0" smtClean="0"/>
              <a:t>Large </a:t>
            </a:r>
            <a:r>
              <a:rPr lang="de-DE" dirty="0" err="1" smtClean="0"/>
              <a:t>scale</a:t>
            </a:r>
            <a:r>
              <a:rPr lang="de-DE" dirty="0" smtClean="0"/>
              <a:t> </a:t>
            </a:r>
            <a:r>
              <a:rPr lang="de-DE" dirty="0" smtClean="0">
                <a:sym typeface="Wingdings" panose="05000000000000000000" pitchFamily="2" charset="2"/>
              </a:rPr>
              <a:t>  </a:t>
            </a:r>
            <a:r>
              <a:rPr lang="de-DE" dirty="0" err="1" smtClean="0"/>
              <a:t>Faulty</a:t>
            </a:r>
            <a:endParaRPr lang="de-DE" dirty="0"/>
          </a:p>
        </p:txBody>
      </p:sp>
      <p:pic>
        <p:nvPicPr>
          <p:cNvPr id="6" name="Inhaltsplatzhalter 5"/>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3065930" y="1173101"/>
            <a:ext cx="3979192" cy="5421337"/>
          </a:xfrm>
        </p:spPr>
      </p:pic>
      <p:sp>
        <p:nvSpPr>
          <p:cNvPr id="2" name="Textfeld 1"/>
          <p:cNvSpPr txBox="1"/>
          <p:nvPr/>
        </p:nvSpPr>
        <p:spPr>
          <a:xfrm>
            <a:off x="1151068" y="5249732"/>
            <a:ext cx="1814664" cy="369332"/>
          </a:xfrm>
          <a:prstGeom prst="rect">
            <a:avLst/>
          </a:prstGeom>
          <a:noFill/>
        </p:spPr>
        <p:txBody>
          <a:bodyPr wrap="none" rtlCol="0">
            <a:spAutoFit/>
          </a:bodyPr>
          <a:lstStyle/>
          <a:p>
            <a:r>
              <a:rPr lang="de-DE" dirty="0" err="1" smtClean="0"/>
              <a:t>Wrong</a:t>
            </a:r>
            <a:r>
              <a:rPr lang="de-DE" dirty="0" smtClean="0"/>
              <a:t> Company</a:t>
            </a:r>
            <a:endParaRPr lang="de-DE" dirty="0"/>
          </a:p>
        </p:txBody>
      </p:sp>
      <p:sp>
        <p:nvSpPr>
          <p:cNvPr id="5" name="Textfeld 4"/>
          <p:cNvSpPr txBox="1"/>
          <p:nvPr/>
        </p:nvSpPr>
        <p:spPr>
          <a:xfrm>
            <a:off x="1080686" y="2486809"/>
            <a:ext cx="1935145" cy="369332"/>
          </a:xfrm>
          <a:prstGeom prst="rect">
            <a:avLst/>
          </a:prstGeom>
          <a:noFill/>
        </p:spPr>
        <p:txBody>
          <a:bodyPr wrap="none" rtlCol="0">
            <a:spAutoFit/>
          </a:bodyPr>
          <a:lstStyle/>
          <a:p>
            <a:r>
              <a:rPr lang="de-DE" dirty="0" smtClean="0"/>
              <a:t>WHO not </a:t>
            </a:r>
            <a:r>
              <a:rPr lang="de-DE" dirty="0" err="1" smtClean="0"/>
              <a:t>known</a:t>
            </a:r>
            <a:r>
              <a:rPr lang="de-DE" dirty="0" smtClean="0"/>
              <a:t> ?</a:t>
            </a:r>
            <a:endParaRPr lang="de-DE" dirty="0"/>
          </a:p>
        </p:txBody>
      </p:sp>
    </p:spTree>
    <p:extLst>
      <p:ext uri="{BB962C8B-B14F-4D97-AF65-F5344CB8AC3E}">
        <p14:creationId xmlns:p14="http://schemas.microsoft.com/office/powerpoint/2010/main" val="3195825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98352" y="811301"/>
            <a:ext cx="8552010" cy="5664879"/>
          </a:xfrm>
        </p:spPr>
        <p:txBody>
          <a:bodyPr>
            <a:normAutofit fontScale="70000" lnSpcReduction="20000"/>
          </a:bodyPr>
          <a:lstStyle/>
          <a:p>
            <a:r>
              <a:rPr lang="en-US" sz="2600" dirty="0" err="1" smtClean="0">
                <a:solidFill>
                  <a:schemeClr val="bg1"/>
                </a:solidFill>
              </a:rPr>
              <a:t>nmrML</a:t>
            </a:r>
            <a:r>
              <a:rPr lang="en-US" sz="2600" dirty="0" smtClean="0">
                <a:solidFill>
                  <a:schemeClr val="bg1"/>
                </a:solidFill>
              </a:rPr>
              <a:t> </a:t>
            </a:r>
            <a:r>
              <a:rPr lang="en-US" sz="2600" dirty="0">
                <a:solidFill>
                  <a:schemeClr val="bg1"/>
                </a:solidFill>
              </a:rPr>
              <a:t>group</a:t>
            </a:r>
          </a:p>
          <a:p>
            <a:pPr marL="457200" lvl="1" indent="0">
              <a:buNone/>
            </a:pPr>
            <a:r>
              <a:rPr lang="en-US" sz="2000" dirty="0">
                <a:solidFill>
                  <a:schemeClr val="bg1"/>
                </a:solidFill>
              </a:rPr>
              <a:t>Reza </a:t>
            </a:r>
            <a:r>
              <a:rPr lang="en-US" sz="2000" dirty="0" err="1">
                <a:solidFill>
                  <a:schemeClr val="bg1"/>
                </a:solidFill>
              </a:rPr>
              <a:t>Salek</a:t>
            </a:r>
            <a:r>
              <a:rPr lang="en-US" sz="2000" dirty="0">
                <a:solidFill>
                  <a:schemeClr val="bg1"/>
                </a:solidFill>
              </a:rPr>
              <a:t>, </a:t>
            </a:r>
            <a:r>
              <a:rPr lang="en-US" sz="2000" dirty="0" smtClean="0">
                <a:solidFill>
                  <a:schemeClr val="bg1"/>
                </a:solidFill>
              </a:rPr>
              <a:t>Mike </a:t>
            </a:r>
            <a:r>
              <a:rPr lang="en-US" sz="2000" dirty="0">
                <a:solidFill>
                  <a:schemeClr val="bg1"/>
                </a:solidFill>
              </a:rPr>
              <a:t>Wilson, Steffen Neumann, Christian Ludwig, Ulrich Günter, Catherine </a:t>
            </a:r>
            <a:r>
              <a:rPr lang="en-US" sz="2000" dirty="0" err="1">
                <a:solidFill>
                  <a:schemeClr val="bg1"/>
                </a:solidFill>
              </a:rPr>
              <a:t>Deborde</a:t>
            </a:r>
            <a:r>
              <a:rPr lang="en-US" sz="2000" dirty="0">
                <a:solidFill>
                  <a:schemeClr val="bg1"/>
                </a:solidFill>
              </a:rPr>
              <a:t>, Daniel Joseph, Antonio </a:t>
            </a:r>
            <a:r>
              <a:rPr lang="en-US" sz="2000" dirty="0" err="1">
                <a:solidFill>
                  <a:schemeClr val="bg1"/>
                </a:solidFill>
              </a:rPr>
              <a:t>Rosato</a:t>
            </a:r>
            <a:r>
              <a:rPr lang="en-US" sz="2000" dirty="0">
                <a:solidFill>
                  <a:schemeClr val="bg1"/>
                </a:solidFill>
              </a:rPr>
              <a:t>, John Easton, Tim </a:t>
            </a:r>
            <a:r>
              <a:rPr lang="en-US" sz="2000" dirty="0" err="1">
                <a:solidFill>
                  <a:schemeClr val="bg1"/>
                </a:solidFill>
              </a:rPr>
              <a:t>Ebbels</a:t>
            </a:r>
            <a:r>
              <a:rPr lang="en-US" sz="2000" dirty="0">
                <a:solidFill>
                  <a:schemeClr val="bg1"/>
                </a:solidFill>
              </a:rPr>
              <a:t>, Kenneth </a:t>
            </a:r>
            <a:r>
              <a:rPr lang="en-US" sz="2000" dirty="0" err="1">
                <a:solidFill>
                  <a:schemeClr val="bg1"/>
                </a:solidFill>
              </a:rPr>
              <a:t>Haug</a:t>
            </a:r>
            <a:r>
              <a:rPr lang="en-US" sz="2000" dirty="0">
                <a:solidFill>
                  <a:schemeClr val="bg1"/>
                </a:solidFill>
              </a:rPr>
              <a:t>, </a:t>
            </a:r>
            <a:r>
              <a:rPr lang="en-US" sz="2000" dirty="0" err="1">
                <a:solidFill>
                  <a:schemeClr val="bg1"/>
                </a:solidFill>
              </a:rPr>
              <a:t>Annick</a:t>
            </a:r>
            <a:r>
              <a:rPr lang="en-US" sz="2000" dirty="0">
                <a:solidFill>
                  <a:schemeClr val="bg1"/>
                </a:solidFill>
              </a:rPr>
              <a:t> </a:t>
            </a:r>
            <a:r>
              <a:rPr lang="en-US" sz="2000" dirty="0" err="1">
                <a:solidFill>
                  <a:schemeClr val="bg1"/>
                </a:solidFill>
              </a:rPr>
              <a:t>Moing</a:t>
            </a:r>
            <a:r>
              <a:rPr lang="en-US" sz="2000" dirty="0">
                <a:solidFill>
                  <a:schemeClr val="bg1"/>
                </a:solidFill>
              </a:rPr>
              <a:t>, Luis de </a:t>
            </a:r>
            <a:r>
              <a:rPr lang="en-US" sz="2000" dirty="0" err="1" smtClean="0">
                <a:solidFill>
                  <a:schemeClr val="bg1"/>
                </a:solidFill>
              </a:rPr>
              <a:t>Figueiredo</a:t>
            </a:r>
            <a:r>
              <a:rPr lang="en-US" sz="2000" dirty="0" smtClean="0">
                <a:solidFill>
                  <a:schemeClr val="bg1"/>
                </a:solidFill>
              </a:rPr>
              <a:t>, Matthias Klein, Jan Hummel, Jan </a:t>
            </a:r>
            <a:r>
              <a:rPr lang="en-US" sz="2000" dirty="0" err="1" smtClean="0">
                <a:solidFill>
                  <a:schemeClr val="bg1"/>
                </a:solidFill>
              </a:rPr>
              <a:t>Hannemann</a:t>
            </a:r>
            <a:r>
              <a:rPr lang="en-US" sz="2000" dirty="0" smtClean="0">
                <a:solidFill>
                  <a:schemeClr val="bg1"/>
                </a:solidFill>
              </a:rPr>
              <a:t>, Philippe </a:t>
            </a:r>
            <a:r>
              <a:rPr lang="en-US" sz="2000" dirty="0">
                <a:solidFill>
                  <a:schemeClr val="bg1"/>
                </a:solidFill>
              </a:rPr>
              <a:t>Rocca </a:t>
            </a:r>
            <a:r>
              <a:rPr lang="en-US" sz="2000" dirty="0" smtClean="0">
                <a:solidFill>
                  <a:schemeClr val="bg1"/>
                </a:solidFill>
              </a:rPr>
              <a:t>Serra &amp; Denis </a:t>
            </a:r>
            <a:r>
              <a:rPr lang="en-US" sz="2000" dirty="0" err="1">
                <a:solidFill>
                  <a:schemeClr val="bg1"/>
                </a:solidFill>
              </a:rPr>
              <a:t>Rubtsov</a:t>
            </a:r>
            <a:r>
              <a:rPr lang="en-US" sz="2000" dirty="0" smtClean="0">
                <a:solidFill>
                  <a:schemeClr val="bg1"/>
                </a:solidFill>
              </a:rPr>
              <a:t>, </a:t>
            </a:r>
            <a:r>
              <a:rPr lang="en-US" sz="2000" dirty="0" err="1" smtClean="0">
                <a:solidFill>
                  <a:schemeClr val="bg1"/>
                </a:solidFill>
              </a:rPr>
              <a:t>Jie</a:t>
            </a:r>
            <a:r>
              <a:rPr lang="en-US" sz="2000" dirty="0" smtClean="0">
                <a:solidFill>
                  <a:schemeClr val="bg1"/>
                </a:solidFill>
              </a:rPr>
              <a:t> </a:t>
            </a:r>
            <a:r>
              <a:rPr lang="en-US" sz="2000" dirty="0" err="1" smtClean="0">
                <a:solidFill>
                  <a:schemeClr val="bg1"/>
                </a:solidFill>
              </a:rPr>
              <a:t>Hao</a:t>
            </a:r>
            <a:endParaRPr lang="en-US" sz="2000" dirty="0" smtClean="0">
              <a:solidFill>
                <a:schemeClr val="bg1"/>
              </a:solidFill>
            </a:endParaRPr>
          </a:p>
          <a:p>
            <a:pPr lvl="1"/>
            <a:endParaRPr lang="de-DE" sz="2600" dirty="0">
              <a:solidFill>
                <a:schemeClr val="bg1"/>
              </a:solidFill>
            </a:endParaRPr>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marL="457200" lvl="1" indent="0">
              <a:buNone/>
            </a:pPr>
            <a:endParaRPr lang="de-DE" sz="2600" dirty="0" smtClean="0"/>
          </a:p>
          <a:p>
            <a:endParaRPr lang="en-GB" sz="2600" dirty="0" smtClean="0"/>
          </a:p>
          <a:p>
            <a:endParaRPr lang="en-GB" sz="2600" dirty="0" smtClean="0"/>
          </a:p>
          <a:p>
            <a:r>
              <a:rPr lang="en-GB" sz="2300" dirty="0" smtClean="0">
                <a:solidFill>
                  <a:srgbClr val="0070C0"/>
                </a:solidFill>
              </a:rPr>
              <a:t>EU </a:t>
            </a:r>
            <a:r>
              <a:rPr lang="en-GB" sz="2300" dirty="0">
                <a:solidFill>
                  <a:srgbClr val="0070C0"/>
                </a:solidFill>
              </a:rPr>
              <a:t>FP7 project COSMOS grant </a:t>
            </a:r>
            <a:r>
              <a:rPr lang="en-US" sz="2300" dirty="0" smtClean="0">
                <a:solidFill>
                  <a:srgbClr val="0070C0"/>
                </a:solidFill>
              </a:rPr>
              <a:t>EC312941 </a:t>
            </a:r>
            <a:r>
              <a:rPr lang="en-US" sz="2300" u="sng" dirty="0" smtClean="0">
                <a:solidFill>
                  <a:srgbClr val="0070C0"/>
                </a:solidFill>
                <a:hlinkClick r:id="rId2"/>
              </a:rPr>
              <a:t>www.cosmos-fp7.eu</a:t>
            </a:r>
            <a:endParaRPr lang="en-US" sz="2300" dirty="0" smtClean="0">
              <a:solidFill>
                <a:srgbClr val="0070C0"/>
              </a:solidFill>
            </a:endParaRPr>
          </a:p>
          <a:p>
            <a:pPr marL="0" indent="0">
              <a:buNone/>
            </a:pPr>
            <a:endParaRPr lang="en-US" dirty="0"/>
          </a:p>
        </p:txBody>
      </p:sp>
      <p:sp>
        <p:nvSpPr>
          <p:cNvPr id="3" name="Titel 2"/>
          <p:cNvSpPr>
            <a:spLocks noGrp="1"/>
          </p:cNvSpPr>
          <p:nvPr>
            <p:ph type="title"/>
          </p:nvPr>
        </p:nvSpPr>
        <p:spPr>
          <a:xfrm>
            <a:off x="2044326" y="366609"/>
            <a:ext cx="8229600" cy="591913"/>
          </a:xfrm>
        </p:spPr>
        <p:txBody>
          <a:bodyPr>
            <a:noAutofit/>
          </a:bodyPr>
          <a:lstStyle/>
          <a:p>
            <a:r>
              <a:rPr lang="en-US" sz="3200" dirty="0" smtClean="0"/>
              <a:t>Acknowledgements</a:t>
            </a:r>
            <a:endParaRPr lang="en-US" sz="3200" dirty="0"/>
          </a:p>
        </p:txBody>
      </p:sp>
      <p:pic>
        <p:nvPicPr>
          <p:cNvPr id="4" name="Picture 5" descr="GEDC0102.JPG"/>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9000" contrast="15000"/>
                    </a14:imgEffect>
                  </a14:imgLayer>
                </a14:imgProps>
              </a:ext>
              <a:ext uri="{28A0092B-C50C-407E-A947-70E740481C1C}">
                <a14:useLocalDpi xmlns:a14="http://schemas.microsoft.com/office/drawing/2010/main" val="0"/>
              </a:ext>
            </a:extLst>
          </a:blip>
          <a:srcRect l="10727" t="15396" r="6363" b="24866"/>
          <a:stretch/>
        </p:blipFill>
        <p:spPr>
          <a:xfrm>
            <a:off x="971065" y="1834034"/>
            <a:ext cx="7137064" cy="3856761"/>
          </a:xfrm>
          <a:prstGeom prst="rect">
            <a:avLst/>
          </a:prstGeom>
        </p:spPr>
      </p:pic>
      <p:sp>
        <p:nvSpPr>
          <p:cNvPr id="8" name="Foliennummernplatzhalter 7"/>
          <p:cNvSpPr>
            <a:spLocks noGrp="1"/>
          </p:cNvSpPr>
          <p:nvPr>
            <p:ph type="sldNum" sz="quarter" idx="12"/>
          </p:nvPr>
        </p:nvSpPr>
        <p:spPr/>
        <p:txBody>
          <a:bodyPr/>
          <a:lstStyle/>
          <a:p>
            <a:fld id="{BCF2E4CE-2DB4-4CE1-B3FA-7E5BDBC2317A}" type="slidenum">
              <a:rPr lang="de-DE" smtClean="0"/>
              <a:t>22</a:t>
            </a:fld>
            <a:endParaRPr lang="de-DE"/>
          </a:p>
        </p:txBody>
      </p:sp>
      <p:sp>
        <p:nvSpPr>
          <p:cNvPr id="5" name="Datumsplatzhalter 4"/>
          <p:cNvSpPr>
            <a:spLocks noGrp="1"/>
          </p:cNvSpPr>
          <p:nvPr>
            <p:ph type="dt" sz="half" idx="10"/>
          </p:nvPr>
        </p:nvSpPr>
        <p:spPr/>
        <p:txBody>
          <a:bodyPr/>
          <a:lstStyle/>
          <a:p>
            <a:fld id="{66DDEF7A-7785-42DB-9FCF-FC650A05D401}" type="datetime1">
              <a:rPr lang="en-US" smtClean="0"/>
              <a:t>11/28/2014</a:t>
            </a:fld>
            <a:endParaRPr lang="en-US"/>
          </a:p>
        </p:txBody>
      </p:sp>
    </p:spTree>
    <p:extLst>
      <p:ext uri="{BB962C8B-B14F-4D97-AF65-F5344CB8AC3E}">
        <p14:creationId xmlns:p14="http://schemas.microsoft.com/office/powerpoint/2010/main" val="2812927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96" y="3205682"/>
            <a:ext cx="1630470" cy="2636371"/>
          </a:xfrm>
        </p:spPr>
        <p:txBody>
          <a:bodyPr>
            <a:normAutofit/>
          </a:bodyPr>
          <a:lstStyle/>
          <a:p>
            <a:pPr algn="l"/>
            <a:r>
              <a:rPr lang="de-DE" sz="1800" b="1" dirty="0" smtClean="0">
                <a:solidFill>
                  <a:schemeClr val="tx1"/>
                </a:solidFill>
              </a:rPr>
              <a:t>HTML </a:t>
            </a:r>
            <a:br>
              <a:rPr lang="de-DE" sz="1800" b="1" dirty="0" smtClean="0">
                <a:solidFill>
                  <a:schemeClr val="tx1"/>
                </a:solidFill>
              </a:rPr>
            </a:br>
            <a:r>
              <a:rPr lang="de-DE" sz="1800" b="1" dirty="0" err="1" smtClean="0">
                <a:solidFill>
                  <a:schemeClr val="tx1"/>
                </a:solidFill>
              </a:rPr>
              <a:t>encodes</a:t>
            </a:r>
            <a:r>
              <a:rPr lang="de-DE" sz="1800" b="1" dirty="0" smtClean="0">
                <a:solidFill>
                  <a:schemeClr val="tx1"/>
                </a:solidFill>
              </a:rPr>
              <a:t> </a:t>
            </a:r>
            <a:r>
              <a:rPr lang="de-DE" sz="1800" b="1" dirty="0" err="1" smtClean="0">
                <a:solidFill>
                  <a:schemeClr val="tx1"/>
                </a:solidFill>
              </a:rPr>
              <a:t>graphical</a:t>
            </a:r>
            <a:r>
              <a:rPr lang="de-DE" sz="1800" b="1" dirty="0" smtClean="0">
                <a:solidFill>
                  <a:schemeClr val="tx1"/>
                </a:solidFill>
              </a:rPr>
              <a:t> </a:t>
            </a:r>
            <a:r>
              <a:rPr lang="de-DE" sz="1800" b="1" dirty="0" err="1" smtClean="0">
                <a:solidFill>
                  <a:schemeClr val="tx1"/>
                </a:solidFill>
              </a:rPr>
              <a:t>markup</a:t>
            </a:r>
            <a:r>
              <a:rPr lang="de-DE" sz="1800" b="1" dirty="0">
                <a:solidFill>
                  <a:schemeClr val="tx1"/>
                </a:solidFill>
              </a:rPr>
              <a:t/>
            </a:r>
            <a:br>
              <a:rPr lang="de-DE" sz="1800" b="1" dirty="0">
                <a:solidFill>
                  <a:schemeClr val="tx1"/>
                </a:solidFill>
              </a:rPr>
            </a:br>
            <a:r>
              <a:rPr lang="de-DE" sz="1800" b="1" dirty="0" smtClean="0">
                <a:solidFill>
                  <a:schemeClr val="tx1"/>
                </a:solidFill>
              </a:rPr>
              <a:t/>
            </a:r>
            <a:br>
              <a:rPr lang="de-DE" sz="1800" b="1" dirty="0" smtClean="0">
                <a:solidFill>
                  <a:schemeClr val="tx1"/>
                </a:solidFill>
              </a:rPr>
            </a:br>
            <a:r>
              <a:rPr lang="de-DE" sz="1800" b="1" dirty="0" smtClean="0">
                <a:solidFill>
                  <a:schemeClr val="tx1"/>
                </a:solidFill>
              </a:rPr>
              <a:t>Annotation </a:t>
            </a:r>
            <a:r>
              <a:rPr lang="de-DE" sz="1800" b="1" dirty="0" err="1" smtClean="0">
                <a:solidFill>
                  <a:schemeClr val="tx1"/>
                </a:solidFill>
              </a:rPr>
              <a:t>of</a:t>
            </a:r>
            <a:r>
              <a:rPr lang="de-DE" sz="1800" b="1" dirty="0" smtClean="0">
                <a:solidFill>
                  <a:schemeClr val="tx1"/>
                </a:solidFill>
              </a:rPr>
              <a:t> </a:t>
            </a:r>
            <a:r>
              <a:rPr lang="de-DE" sz="1800" b="1" dirty="0" err="1" smtClean="0">
                <a:solidFill>
                  <a:schemeClr val="tx1"/>
                </a:solidFill>
              </a:rPr>
              <a:t>no</a:t>
            </a:r>
            <a:r>
              <a:rPr lang="de-DE" sz="1800" b="1" dirty="0" smtClean="0">
                <a:solidFill>
                  <a:schemeClr val="tx1"/>
                </a:solidFill>
              </a:rPr>
              <a:t> </a:t>
            </a:r>
            <a:r>
              <a:rPr lang="de-DE" sz="1800" b="1" dirty="0" err="1" smtClean="0">
                <a:solidFill>
                  <a:schemeClr val="tx1"/>
                </a:solidFill>
              </a:rPr>
              <a:t>use</a:t>
            </a:r>
            <a:r>
              <a:rPr lang="de-DE" sz="1800" b="1" dirty="0" smtClean="0">
                <a:solidFill>
                  <a:schemeClr val="tx1"/>
                </a:solidFill>
              </a:rPr>
              <a:t> </a:t>
            </a:r>
            <a:r>
              <a:rPr lang="de-DE" sz="1800" b="1" dirty="0" err="1" smtClean="0">
                <a:solidFill>
                  <a:schemeClr val="tx1"/>
                </a:solidFill>
              </a:rPr>
              <a:t>for</a:t>
            </a:r>
            <a:r>
              <a:rPr lang="de-DE" sz="1800" b="1" dirty="0" smtClean="0">
                <a:solidFill>
                  <a:schemeClr val="tx1"/>
                </a:solidFill>
              </a:rPr>
              <a:t> Search </a:t>
            </a:r>
            <a:r>
              <a:rPr lang="de-DE" sz="1800" b="1" dirty="0" err="1" smtClean="0">
                <a:solidFill>
                  <a:schemeClr val="tx1"/>
                </a:solidFill>
              </a:rPr>
              <a:t>Engines</a:t>
            </a:r>
            <a:r>
              <a:rPr lang="de-DE" sz="1800" b="1" dirty="0" smtClean="0">
                <a:solidFill>
                  <a:schemeClr val="tx1"/>
                </a:solidFill>
              </a:rPr>
              <a:t> !</a:t>
            </a:r>
            <a:endParaRPr lang="de-DE" sz="1800" b="1" dirty="0">
              <a:solidFill>
                <a:schemeClr val="tx1"/>
              </a:solidFill>
            </a:endParaRPr>
          </a:p>
        </p:txBody>
      </p:sp>
      <p:sp>
        <p:nvSpPr>
          <p:cNvPr id="3" name="Rechteck 2"/>
          <p:cNvSpPr/>
          <p:nvPr/>
        </p:nvSpPr>
        <p:spPr>
          <a:xfrm>
            <a:off x="2412852" y="407944"/>
            <a:ext cx="5278561" cy="1200329"/>
          </a:xfrm>
          <a:prstGeom prst="rect">
            <a:avLst/>
          </a:prstGeom>
        </p:spPr>
        <p:txBody>
          <a:bodyPr wrap="none">
            <a:spAutoFit/>
          </a:bodyPr>
          <a:lstStyle/>
          <a:p>
            <a:r>
              <a:rPr lang="de-DE" sz="3600" dirty="0" err="1">
                <a:solidFill>
                  <a:schemeClr val="bg1"/>
                </a:solidFill>
              </a:rPr>
              <a:t>Current</a:t>
            </a:r>
            <a:r>
              <a:rPr lang="de-DE" sz="3600" dirty="0">
                <a:solidFill>
                  <a:schemeClr val="bg1"/>
                </a:solidFill>
              </a:rPr>
              <a:t> </a:t>
            </a:r>
            <a:r>
              <a:rPr lang="de-DE" sz="3600" dirty="0" smtClean="0">
                <a:solidFill>
                  <a:schemeClr val="bg1"/>
                </a:solidFill>
              </a:rPr>
              <a:t>Web </a:t>
            </a:r>
            <a:r>
              <a:rPr lang="de-DE" sz="3600" dirty="0">
                <a:solidFill>
                  <a:schemeClr val="bg1"/>
                </a:solidFill>
              </a:rPr>
              <a:t>= </a:t>
            </a:r>
            <a:endParaRPr lang="de-DE" sz="3600" dirty="0" smtClean="0">
              <a:solidFill>
                <a:schemeClr val="bg1"/>
              </a:solidFill>
            </a:endParaRPr>
          </a:p>
          <a:p>
            <a:r>
              <a:rPr lang="de-DE" sz="3600" dirty="0" smtClean="0">
                <a:solidFill>
                  <a:schemeClr val="bg1"/>
                </a:solidFill>
              </a:rPr>
              <a:t>Web </a:t>
            </a:r>
            <a:r>
              <a:rPr lang="de-DE" sz="3600" dirty="0" err="1">
                <a:solidFill>
                  <a:schemeClr val="bg1"/>
                </a:solidFill>
              </a:rPr>
              <a:t>of</a:t>
            </a:r>
            <a:r>
              <a:rPr lang="de-DE" sz="3600" dirty="0">
                <a:solidFill>
                  <a:schemeClr val="bg1"/>
                </a:solidFill>
              </a:rPr>
              <a:t> </a:t>
            </a:r>
            <a:r>
              <a:rPr lang="de-DE" sz="3600" dirty="0" smtClean="0">
                <a:solidFill>
                  <a:schemeClr val="bg1"/>
                </a:solidFill>
              </a:rPr>
              <a:t>HTML </a:t>
            </a:r>
            <a:r>
              <a:rPr lang="de-DE" sz="3600" dirty="0" err="1" smtClean="0">
                <a:solidFill>
                  <a:schemeClr val="bg1"/>
                </a:solidFill>
              </a:rPr>
              <a:t>Documents</a:t>
            </a:r>
            <a:endParaRPr lang="de-DE" sz="3600" dirty="0">
              <a:solidFill>
                <a:schemeClr val="bg1"/>
              </a:solidFill>
            </a:endParaRPr>
          </a:p>
        </p:txBody>
      </p:sp>
      <p:pic>
        <p:nvPicPr>
          <p:cNvPr id="8" name="Grafik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50315" y="2508253"/>
            <a:ext cx="7164593" cy="4364958"/>
          </a:xfrm>
          <a:prstGeom prst="rect">
            <a:avLst/>
          </a:prstGeom>
        </p:spPr>
      </p:pic>
      <p:sp>
        <p:nvSpPr>
          <p:cNvPr id="15" name="Textfeld 14"/>
          <p:cNvSpPr txBox="1"/>
          <p:nvPr/>
        </p:nvSpPr>
        <p:spPr>
          <a:xfrm>
            <a:off x="1850315" y="2417753"/>
            <a:ext cx="2242922" cy="369332"/>
          </a:xfrm>
          <a:prstGeom prst="rect">
            <a:avLst/>
          </a:prstGeom>
          <a:noFill/>
        </p:spPr>
        <p:txBody>
          <a:bodyPr wrap="none" rtlCol="0">
            <a:spAutoFit/>
          </a:bodyPr>
          <a:lstStyle/>
          <a:p>
            <a:r>
              <a:rPr lang="de-DE" b="1" dirty="0" err="1" smtClean="0"/>
              <a:t>What</a:t>
            </a:r>
            <a:r>
              <a:rPr lang="de-DE" b="1" dirty="0" smtClean="0"/>
              <a:t> Computers </a:t>
            </a:r>
            <a:r>
              <a:rPr lang="de-DE" b="1" dirty="0" err="1" smtClean="0"/>
              <a:t>see</a:t>
            </a:r>
            <a:endParaRPr lang="de-DE" b="1" dirty="0"/>
          </a:p>
        </p:txBody>
      </p:sp>
      <p:sp>
        <p:nvSpPr>
          <p:cNvPr id="6" name="Textfeld 5"/>
          <p:cNvSpPr txBox="1"/>
          <p:nvPr/>
        </p:nvSpPr>
        <p:spPr>
          <a:xfrm>
            <a:off x="5733826" y="2417688"/>
            <a:ext cx="1957587" cy="369332"/>
          </a:xfrm>
          <a:prstGeom prst="rect">
            <a:avLst/>
          </a:prstGeom>
          <a:noFill/>
        </p:spPr>
        <p:txBody>
          <a:bodyPr wrap="none" rtlCol="0">
            <a:spAutoFit/>
          </a:bodyPr>
          <a:lstStyle/>
          <a:p>
            <a:r>
              <a:rPr lang="de-DE" b="1" dirty="0" err="1" smtClean="0"/>
              <a:t>What</a:t>
            </a:r>
            <a:r>
              <a:rPr lang="de-DE" b="1" dirty="0" smtClean="0"/>
              <a:t> </a:t>
            </a:r>
            <a:r>
              <a:rPr lang="de-DE" b="1" dirty="0" err="1" smtClean="0"/>
              <a:t>Humans</a:t>
            </a:r>
            <a:r>
              <a:rPr lang="de-DE" b="1" dirty="0" smtClean="0"/>
              <a:t> </a:t>
            </a:r>
            <a:r>
              <a:rPr lang="de-DE" b="1" dirty="0" err="1" smtClean="0"/>
              <a:t>see</a:t>
            </a:r>
            <a:endParaRPr lang="de-DE" b="1" dirty="0"/>
          </a:p>
        </p:txBody>
      </p:sp>
      <p:sp>
        <p:nvSpPr>
          <p:cNvPr id="4" name="Textfeld 3"/>
          <p:cNvSpPr txBox="1"/>
          <p:nvPr/>
        </p:nvSpPr>
        <p:spPr>
          <a:xfrm>
            <a:off x="3334870" y="3507868"/>
            <a:ext cx="1082348" cy="369332"/>
          </a:xfrm>
          <a:prstGeom prst="rect">
            <a:avLst/>
          </a:prstGeom>
          <a:noFill/>
        </p:spPr>
        <p:txBody>
          <a:bodyPr wrap="none" rtlCol="0">
            <a:spAutoFit/>
          </a:bodyPr>
          <a:lstStyle/>
          <a:p>
            <a:r>
              <a:rPr lang="de-DE" b="1" dirty="0" smtClean="0">
                <a:latin typeface="Arial" panose="020B0604020202020204" pitchFamily="34" charset="0"/>
                <a:cs typeface="Arial" panose="020B0604020202020204" pitchFamily="34" charset="0"/>
              </a:rPr>
              <a:t>H1,18pt.</a:t>
            </a:r>
          </a:p>
        </p:txBody>
      </p:sp>
      <p:sp>
        <p:nvSpPr>
          <p:cNvPr id="9" name="Textfeld 8"/>
          <p:cNvSpPr txBox="1"/>
          <p:nvPr/>
        </p:nvSpPr>
        <p:spPr>
          <a:xfrm>
            <a:off x="3432450" y="3755279"/>
            <a:ext cx="1697901" cy="369332"/>
          </a:xfrm>
          <a:prstGeom prst="rect">
            <a:avLst/>
          </a:prstGeom>
          <a:noFill/>
        </p:spPr>
        <p:txBody>
          <a:bodyPr wrap="none" rtlCol="0">
            <a:spAutoFit/>
          </a:bodyPr>
          <a:lstStyle/>
          <a:p>
            <a:r>
              <a:rPr lang="de-DE" b="1" dirty="0" smtClean="0">
                <a:latin typeface="Arial" panose="020B0604020202020204" pitchFamily="34" charset="0"/>
                <a:cs typeface="Arial" panose="020B0604020202020204" pitchFamily="34" charset="0"/>
              </a:rPr>
              <a:t>H2,16pt. </a:t>
            </a:r>
            <a:r>
              <a:rPr lang="de-DE" b="1" dirty="0" err="1" smtClean="0">
                <a:latin typeface="Arial" panose="020B0604020202020204" pitchFamily="34" charset="0"/>
                <a:cs typeface="Arial" panose="020B0604020202020204" pitchFamily="34" charset="0"/>
              </a:rPr>
              <a:t>bold</a:t>
            </a:r>
            <a:endParaRPr lang="de-DE" b="1" dirty="0" smtClean="0">
              <a:latin typeface="Arial" panose="020B0604020202020204" pitchFamily="34" charset="0"/>
              <a:cs typeface="Arial" panose="020B0604020202020204" pitchFamily="34" charset="0"/>
            </a:endParaRPr>
          </a:p>
        </p:txBody>
      </p:sp>
      <p:sp>
        <p:nvSpPr>
          <p:cNvPr id="10" name="Textfeld 9"/>
          <p:cNvSpPr txBox="1"/>
          <p:nvPr/>
        </p:nvSpPr>
        <p:spPr>
          <a:xfrm>
            <a:off x="2680447" y="4029507"/>
            <a:ext cx="930063" cy="307777"/>
          </a:xfrm>
          <a:prstGeom prst="rect">
            <a:avLst/>
          </a:prstGeom>
          <a:noFill/>
        </p:spPr>
        <p:txBody>
          <a:bodyPr wrap="none" rtlCol="0">
            <a:spAutoFit/>
          </a:bodyPr>
          <a:lstStyle/>
          <a:p>
            <a:r>
              <a:rPr lang="de-DE" sz="1400" dirty="0" smtClean="0">
                <a:latin typeface="Arial" panose="020B0604020202020204" pitchFamily="34" charset="0"/>
                <a:cs typeface="Arial" panose="020B0604020202020204" pitchFamily="34" charset="0"/>
              </a:rPr>
              <a:t>H3, 18pt.</a:t>
            </a:r>
          </a:p>
        </p:txBody>
      </p:sp>
    </p:spTree>
    <p:extLst>
      <p:ext uri="{BB962C8B-B14F-4D97-AF65-F5344CB8AC3E}">
        <p14:creationId xmlns:p14="http://schemas.microsoft.com/office/powerpoint/2010/main" val="1228484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6958" y="615743"/>
            <a:ext cx="6172200" cy="757217"/>
          </a:xfrm>
        </p:spPr>
        <p:txBody>
          <a:bodyPr>
            <a:normAutofit fontScale="90000"/>
          </a:bodyPr>
          <a:lstStyle/>
          <a:p>
            <a:r>
              <a:rPr lang="en-US" altLang="zh-TW" dirty="0" smtClean="0">
                <a:ea typeface="PMingLiU" panose="02020500000000000000" pitchFamily="18" charset="-120"/>
              </a:rPr>
              <a:t>Web (HTML) </a:t>
            </a:r>
            <a:r>
              <a:rPr lang="en-US" altLang="zh-TW" dirty="0">
                <a:ea typeface="PMingLiU" panose="02020500000000000000" pitchFamily="18" charset="-120"/>
              </a:rPr>
              <a:t>vs. </a:t>
            </a:r>
            <a:r>
              <a:rPr lang="en-US" altLang="zh-TW" dirty="0" smtClean="0">
                <a:ea typeface="PMingLiU" panose="02020500000000000000" pitchFamily="18" charset="-120"/>
              </a:rPr>
              <a:t/>
            </a:r>
            <a:br>
              <a:rPr lang="en-US" altLang="zh-TW" dirty="0" smtClean="0">
                <a:ea typeface="PMingLiU" panose="02020500000000000000" pitchFamily="18" charset="-120"/>
              </a:rPr>
            </a:br>
            <a:r>
              <a:rPr lang="en-US" altLang="zh-TW" dirty="0" smtClean="0">
                <a:ea typeface="PMingLiU" panose="02020500000000000000" pitchFamily="18" charset="-120"/>
              </a:rPr>
              <a:t>Semantic Web (RDF)</a:t>
            </a:r>
            <a:endParaRPr lang="en-US" altLang="zh-TW" dirty="0">
              <a:ea typeface="PMingLiU" panose="02020500000000000000" pitchFamily="18" charset="-120"/>
            </a:endParaRPr>
          </a:p>
        </p:txBody>
      </p:sp>
      <p:graphicFrame>
        <p:nvGraphicFramePr>
          <p:cNvPr id="640003" name="Object 3"/>
          <p:cNvGraphicFramePr>
            <a:graphicFrameLocks noGrp="1" noChangeAspect="1"/>
          </p:cNvGraphicFramePr>
          <p:nvPr>
            <p:ph sz="half" idx="4294967295"/>
            <p:extLst>
              <p:ext uri="{D42A27DB-BD31-4B8C-83A1-F6EECF244321}">
                <p14:modId xmlns:p14="http://schemas.microsoft.com/office/powerpoint/2010/main" val="3713546821"/>
              </p:ext>
            </p:extLst>
          </p:nvPr>
        </p:nvGraphicFramePr>
        <p:xfrm>
          <a:off x="656933" y="2197719"/>
          <a:ext cx="3737610" cy="3457289"/>
        </p:xfrm>
        <a:graphic>
          <a:graphicData uri="http://schemas.openxmlformats.org/presentationml/2006/ole">
            <mc:AlternateContent xmlns:mc="http://schemas.openxmlformats.org/markup-compatibility/2006">
              <mc:Choice xmlns:v="urn:schemas-microsoft-com:vml" Requires="v">
                <p:oleObj spid="_x0000_s10464" name="點陣圖影像" r:id="rId3" imgW="3304762" imgH="3761905" progId="Paint.Picture">
                  <p:embed/>
                </p:oleObj>
              </mc:Choice>
              <mc:Fallback>
                <p:oleObj name="點陣圖影像" r:id="rId3" imgW="3304762" imgH="37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33" y="2197719"/>
                        <a:ext cx="3737610" cy="3457289"/>
                      </a:xfrm>
                      <a:prstGeom prst="rect">
                        <a:avLst/>
                      </a:prstGeom>
                      <a:noFill/>
                      <a:ln>
                        <a:noFill/>
                      </a:ln>
                      <a:effectLst/>
                      <a:extLst/>
                    </p:spPr>
                  </p:pic>
                </p:oleObj>
              </mc:Fallback>
            </mc:AlternateContent>
          </a:graphicData>
        </a:graphic>
      </p:graphicFrame>
      <p:graphicFrame>
        <p:nvGraphicFramePr>
          <p:cNvPr id="640004" name="Object 4"/>
          <p:cNvGraphicFramePr>
            <a:graphicFrameLocks noGrp="1" noChangeAspect="1"/>
          </p:cNvGraphicFramePr>
          <p:nvPr>
            <p:ph sz="half" idx="4294967295"/>
            <p:extLst>
              <p:ext uri="{D42A27DB-BD31-4B8C-83A1-F6EECF244321}">
                <p14:modId xmlns:p14="http://schemas.microsoft.com/office/powerpoint/2010/main" val="3460344861"/>
              </p:ext>
            </p:extLst>
          </p:nvPr>
        </p:nvGraphicFramePr>
        <p:xfrm>
          <a:off x="4892704" y="2355058"/>
          <a:ext cx="3873523" cy="3494100"/>
        </p:xfrm>
        <a:graphic>
          <a:graphicData uri="http://schemas.openxmlformats.org/presentationml/2006/ole">
            <mc:AlternateContent xmlns:mc="http://schemas.openxmlformats.org/markup-compatibility/2006">
              <mc:Choice xmlns:v="urn:schemas-microsoft-com:vml" Requires="v">
                <p:oleObj spid="_x0000_s10465" name="點陣圖影像" r:id="rId5" imgW="3419952" imgH="3704762" progId="Paint.Picture">
                  <p:embed/>
                </p:oleObj>
              </mc:Choice>
              <mc:Fallback>
                <p:oleObj name="點陣圖影像" r:id="rId5" imgW="3419952" imgH="370476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704" y="2355058"/>
                        <a:ext cx="3873523" cy="3494100"/>
                      </a:xfrm>
                      <a:prstGeom prst="rect">
                        <a:avLst/>
                      </a:prstGeom>
                      <a:noFill/>
                      <a:ln>
                        <a:noFill/>
                      </a:ln>
                      <a:effectLst/>
                      <a:extLst/>
                    </p:spPr>
                  </p:pic>
                </p:oleObj>
              </mc:Fallback>
            </mc:AlternateContent>
          </a:graphicData>
        </a:graphic>
      </p:graphicFrame>
      <p:sp>
        <p:nvSpPr>
          <p:cNvPr id="640005" name="Text Box 5"/>
          <p:cNvSpPr txBox="1">
            <a:spLocks noChangeArrowheads="1"/>
          </p:cNvSpPr>
          <p:nvPr/>
        </p:nvSpPr>
        <p:spPr bwMode="auto">
          <a:xfrm>
            <a:off x="334203" y="1962753"/>
            <a:ext cx="1246542" cy="30008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TW" sz="1350" dirty="0" smtClean="0">
                <a:latin typeface="Arial" panose="020B0604020202020204" pitchFamily="34" charset="0"/>
                <a:ea typeface="DFKai-SB" panose="03000509000000000000" pitchFamily="65" charset="-120"/>
              </a:rPr>
              <a:t>Web of Docs</a:t>
            </a:r>
            <a:endParaRPr kumimoji="1" lang="en-US" altLang="zh-TW" sz="1350" dirty="0">
              <a:latin typeface="Arial" panose="020B0604020202020204" pitchFamily="34" charset="0"/>
              <a:ea typeface="DFKai-SB" panose="03000509000000000000" pitchFamily="65" charset="-120"/>
            </a:endParaRPr>
          </a:p>
        </p:txBody>
      </p:sp>
      <p:sp>
        <p:nvSpPr>
          <p:cNvPr id="640006" name="Text Box 6"/>
          <p:cNvSpPr txBox="1">
            <a:spLocks noChangeArrowheads="1"/>
          </p:cNvSpPr>
          <p:nvPr/>
        </p:nvSpPr>
        <p:spPr bwMode="auto">
          <a:xfrm>
            <a:off x="4117999" y="1897637"/>
            <a:ext cx="2881643" cy="30008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TW" sz="1350" dirty="0">
                <a:latin typeface="Arial" panose="020B0604020202020204" pitchFamily="34" charset="0"/>
                <a:ea typeface="DFKai-SB" panose="03000509000000000000" pitchFamily="65" charset="-120"/>
              </a:rPr>
              <a:t>Semantic </a:t>
            </a:r>
            <a:r>
              <a:rPr kumimoji="1" lang="en-US" altLang="zh-TW" sz="1350" dirty="0" smtClean="0">
                <a:latin typeface="Arial" panose="020B0604020202020204" pitchFamily="34" charset="0"/>
                <a:ea typeface="DFKai-SB" panose="03000509000000000000" pitchFamily="65" charset="-120"/>
              </a:rPr>
              <a:t>Web Knowledge Graph</a:t>
            </a:r>
            <a:endParaRPr kumimoji="1" lang="en-US" altLang="zh-TW" sz="1350" dirty="0">
              <a:latin typeface="Arial" panose="020B0604020202020204" pitchFamily="34" charset="0"/>
              <a:ea typeface="DFKai-SB" panose="03000509000000000000" pitchFamily="65" charset="-120"/>
            </a:endParaRPr>
          </a:p>
        </p:txBody>
      </p:sp>
      <p:sp>
        <p:nvSpPr>
          <p:cNvPr id="2" name="Textfeld 1"/>
          <p:cNvSpPr txBox="1"/>
          <p:nvPr/>
        </p:nvSpPr>
        <p:spPr>
          <a:xfrm>
            <a:off x="4117999" y="5758571"/>
            <a:ext cx="4368504" cy="646331"/>
          </a:xfrm>
          <a:prstGeom prst="rect">
            <a:avLst/>
          </a:prstGeom>
          <a:noFill/>
        </p:spPr>
        <p:txBody>
          <a:bodyPr wrap="none" rtlCol="0">
            <a:spAutoFit/>
          </a:bodyPr>
          <a:lstStyle/>
          <a:p>
            <a:r>
              <a:rPr lang="de-DE" b="1" dirty="0" smtClean="0"/>
              <a:t>Content </a:t>
            </a:r>
            <a:r>
              <a:rPr lang="de-DE" b="1" dirty="0" err="1" smtClean="0"/>
              <a:t>awareness</a:t>
            </a:r>
            <a:endParaRPr lang="de-DE" b="1" dirty="0" smtClean="0"/>
          </a:p>
          <a:p>
            <a:r>
              <a:rPr lang="de-DE" dirty="0" smtClean="0"/>
              <a:t>e.g. </a:t>
            </a:r>
            <a:r>
              <a:rPr lang="de-DE" dirty="0" err="1" smtClean="0"/>
              <a:t>makes</a:t>
            </a:r>
            <a:r>
              <a:rPr lang="de-DE" dirty="0" smtClean="0"/>
              <a:t> </a:t>
            </a:r>
            <a:r>
              <a:rPr lang="de-DE" dirty="0" err="1" smtClean="0"/>
              <a:t>the</a:t>
            </a:r>
            <a:r>
              <a:rPr lang="de-DE" dirty="0" smtClean="0"/>
              <a:t> </a:t>
            </a:r>
            <a:r>
              <a:rPr lang="de-DE" dirty="0" err="1" smtClean="0"/>
              <a:t>author</a:t>
            </a:r>
            <a:r>
              <a:rPr lang="de-DE" dirty="0" smtClean="0"/>
              <a:t> explicit &amp; </a:t>
            </a:r>
            <a:r>
              <a:rPr lang="de-DE" dirty="0" err="1" smtClean="0"/>
              <a:t>searchable</a:t>
            </a:r>
            <a:endParaRPr lang="de-DE" dirty="0"/>
          </a:p>
        </p:txBody>
      </p:sp>
      <p:sp>
        <p:nvSpPr>
          <p:cNvPr id="3" name="Rechteckiger Pfeil 2"/>
          <p:cNvSpPr/>
          <p:nvPr/>
        </p:nvSpPr>
        <p:spPr>
          <a:xfrm>
            <a:off x="5819886" y="4528044"/>
            <a:ext cx="1387737" cy="1230527"/>
          </a:xfrm>
          <a:prstGeom prst="bentArrow">
            <a:avLst>
              <a:gd name="adj1" fmla="val 25000"/>
              <a:gd name="adj2" fmla="val 31743"/>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5417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00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00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6" grpId="0" animBg="1"/>
      <p:bldP spid="2"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220" y="2499305"/>
            <a:ext cx="5598526" cy="3836950"/>
          </a:xfrm>
        </p:spPr>
      </p:pic>
      <p:sp>
        <p:nvSpPr>
          <p:cNvPr id="3" name="Titel 2"/>
          <p:cNvSpPr>
            <a:spLocks noGrp="1"/>
          </p:cNvSpPr>
          <p:nvPr>
            <p:ph type="title"/>
          </p:nvPr>
        </p:nvSpPr>
        <p:spPr/>
        <p:txBody>
          <a:bodyPr>
            <a:normAutofit/>
          </a:bodyPr>
          <a:lstStyle/>
          <a:p>
            <a:r>
              <a:rPr lang="de-DE" sz="4000" dirty="0" err="1" smtClean="0"/>
              <a:t>Subject-Predicate-Object</a:t>
            </a:r>
            <a:r>
              <a:rPr lang="de-DE" sz="4000" dirty="0" smtClean="0"/>
              <a:t> </a:t>
            </a:r>
            <a:br>
              <a:rPr lang="de-DE" sz="4000" dirty="0" smtClean="0"/>
            </a:br>
            <a:r>
              <a:rPr lang="de-DE" sz="2700" dirty="0" smtClean="0"/>
              <a:t>Knowledge </a:t>
            </a:r>
            <a:r>
              <a:rPr lang="de-DE" sz="2700" dirty="0" err="1"/>
              <a:t>A</a:t>
            </a:r>
            <a:r>
              <a:rPr lang="de-DE" sz="2700" dirty="0" err="1" smtClean="0"/>
              <a:t>ssertions</a:t>
            </a:r>
            <a:r>
              <a:rPr lang="de-DE" sz="2700" dirty="0" smtClean="0"/>
              <a:t> in RDF</a:t>
            </a:r>
            <a:endParaRPr lang="de-DE" sz="2700" dirty="0"/>
          </a:p>
        </p:txBody>
      </p:sp>
      <p:sp>
        <p:nvSpPr>
          <p:cNvPr id="2" name="Textfeld 1"/>
          <p:cNvSpPr txBox="1"/>
          <p:nvPr/>
        </p:nvSpPr>
        <p:spPr>
          <a:xfrm>
            <a:off x="258184" y="2167170"/>
            <a:ext cx="1662886" cy="1477328"/>
          </a:xfrm>
          <a:prstGeom prst="rect">
            <a:avLst/>
          </a:prstGeom>
          <a:noFill/>
        </p:spPr>
        <p:txBody>
          <a:bodyPr wrap="square" rtlCol="0">
            <a:spAutoFit/>
          </a:bodyPr>
          <a:lstStyle/>
          <a:p>
            <a:r>
              <a:rPr lang="de-DE" b="1" dirty="0" err="1" smtClean="0"/>
              <a:t>Connected</a:t>
            </a:r>
            <a:r>
              <a:rPr lang="de-DE" b="1" dirty="0" smtClean="0"/>
              <a:t> </a:t>
            </a:r>
            <a:r>
              <a:rPr lang="de-DE" b="1" dirty="0" err="1" smtClean="0"/>
              <a:t>into</a:t>
            </a:r>
            <a:r>
              <a:rPr lang="de-DE" b="1" dirty="0" smtClean="0"/>
              <a:t> Graph:</a:t>
            </a:r>
          </a:p>
          <a:p>
            <a:r>
              <a:rPr lang="de-DE" b="1" dirty="0" smtClean="0"/>
              <a:t>Providing </a:t>
            </a:r>
            <a:r>
              <a:rPr lang="de-DE" b="1" dirty="0" err="1" smtClean="0"/>
              <a:t>contextual</a:t>
            </a:r>
            <a:r>
              <a:rPr lang="de-DE" b="1" dirty="0" smtClean="0"/>
              <a:t> Interpretation</a:t>
            </a:r>
            <a:endParaRPr lang="de-DE" b="1" dirty="0"/>
          </a:p>
        </p:txBody>
      </p:sp>
      <p:sp>
        <p:nvSpPr>
          <p:cNvPr id="5" name="Textfeld 4"/>
          <p:cNvSpPr txBox="1"/>
          <p:nvPr/>
        </p:nvSpPr>
        <p:spPr>
          <a:xfrm>
            <a:off x="5131398" y="5920033"/>
            <a:ext cx="3041217" cy="523220"/>
          </a:xfrm>
          <a:prstGeom prst="rect">
            <a:avLst/>
          </a:prstGeom>
          <a:noFill/>
        </p:spPr>
        <p:txBody>
          <a:bodyPr wrap="none" rtlCol="0">
            <a:spAutoFit/>
          </a:bodyPr>
          <a:lstStyle/>
          <a:p>
            <a:r>
              <a:rPr lang="de-DE" sz="2800" b="1" dirty="0" smtClean="0">
                <a:solidFill>
                  <a:schemeClr val="accent1">
                    <a:lumMod val="50000"/>
                  </a:schemeClr>
                </a:solidFill>
              </a:rPr>
              <a:t>a </a:t>
            </a:r>
            <a:r>
              <a:rPr lang="de-DE" sz="2800" b="1" dirty="0" err="1" smtClean="0">
                <a:solidFill>
                  <a:schemeClr val="accent1">
                    <a:lumMod val="50000"/>
                  </a:schemeClr>
                </a:solidFill>
              </a:rPr>
              <a:t>knowledge</a:t>
            </a:r>
            <a:r>
              <a:rPr lang="de-DE" sz="2800" b="1" dirty="0" smtClean="0">
                <a:solidFill>
                  <a:schemeClr val="accent1">
                    <a:lumMod val="50000"/>
                  </a:schemeClr>
                </a:solidFill>
              </a:rPr>
              <a:t> </a:t>
            </a:r>
            <a:r>
              <a:rPr lang="de-DE" sz="2800" b="1" dirty="0" err="1" smtClean="0">
                <a:solidFill>
                  <a:schemeClr val="accent1">
                    <a:lumMod val="50000"/>
                  </a:schemeClr>
                </a:solidFill>
              </a:rPr>
              <a:t>atom</a:t>
            </a:r>
            <a:endParaRPr lang="de-DE" sz="2800" b="1" dirty="0">
              <a:solidFill>
                <a:schemeClr val="accent1">
                  <a:lumMod val="50000"/>
                </a:schemeClr>
              </a:solidFill>
            </a:endParaRPr>
          </a:p>
        </p:txBody>
      </p:sp>
    </p:spTree>
    <p:extLst>
      <p:ext uri="{BB962C8B-B14F-4D97-AF65-F5344CB8AC3E}">
        <p14:creationId xmlns:p14="http://schemas.microsoft.com/office/powerpoint/2010/main" val="1532311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590316827"/>
              </p:ext>
            </p:extLst>
          </p:nvPr>
        </p:nvGraphicFramePr>
        <p:xfrm>
          <a:off x="882128" y="2485471"/>
          <a:ext cx="7804673" cy="3670220"/>
        </p:xfrm>
        <a:graphic>
          <a:graphicData uri="http://schemas.openxmlformats.org/drawingml/2006/table">
            <a:tbl>
              <a:tblPr/>
              <a:tblGrid>
                <a:gridCol w="2378782"/>
                <a:gridCol w="5425891"/>
              </a:tblGrid>
              <a:tr h="719005">
                <a:tc>
                  <a:txBody>
                    <a:bodyPr/>
                    <a:lstStyle/>
                    <a:p>
                      <a:pPr algn="l"/>
                      <a:r>
                        <a:rPr lang="de-DE" sz="1800" b="1" dirty="0" err="1"/>
                        <a:t>Graphical</a:t>
                      </a:r>
                      <a:r>
                        <a:rPr lang="de-DE" sz="1800" b="1" dirty="0"/>
                        <a:t> form</a:t>
                      </a:r>
                    </a:p>
                  </a:txBody>
                  <a:tcPr marL="28760" marR="28760" marT="14380" marB="14380" anchor="ctr">
                    <a:lnL>
                      <a:noFill/>
                    </a:lnL>
                    <a:lnR>
                      <a:noFill/>
                    </a:lnR>
                    <a:lnT>
                      <a:noFill/>
                    </a:lnT>
                    <a:lnB>
                      <a:noFill/>
                    </a:lnB>
                  </a:tcPr>
                </a:tc>
                <a:tc>
                  <a:txBody>
                    <a:bodyPr/>
                    <a:lstStyle/>
                    <a:p>
                      <a:endParaRPr lang="de-DE" sz="1800" dirty="0"/>
                    </a:p>
                  </a:txBody>
                  <a:tcPr marL="28760" marR="28760" marT="14380" marB="14380" anchor="ctr">
                    <a:lnL>
                      <a:noFill/>
                    </a:lnL>
                    <a:lnR>
                      <a:noFill/>
                    </a:lnR>
                    <a:lnT>
                      <a:noFill/>
                    </a:lnT>
                    <a:lnB>
                      <a:noFill/>
                    </a:lnB>
                  </a:tcPr>
                </a:tc>
              </a:tr>
              <a:tr h="115041">
                <a:tc>
                  <a:txBody>
                    <a:bodyPr/>
                    <a:lstStyle/>
                    <a:p>
                      <a:pPr algn="l"/>
                      <a:endParaRPr lang="de-DE" sz="1800" b="1" dirty="0"/>
                    </a:p>
                  </a:txBody>
                  <a:tcPr marL="28760" marR="28760" marT="14380" marB="14380" anchor="ctr">
                    <a:lnL>
                      <a:noFill/>
                    </a:lnL>
                    <a:lnR>
                      <a:noFill/>
                    </a:lnR>
                    <a:lnT>
                      <a:noFill/>
                    </a:lnT>
                    <a:lnB>
                      <a:noFill/>
                    </a:lnB>
                  </a:tcPr>
                </a:tc>
                <a:tc>
                  <a:txBody>
                    <a:bodyPr/>
                    <a:lstStyle/>
                    <a:p>
                      <a:endParaRPr lang="de-DE" sz="1800" dirty="0"/>
                    </a:p>
                  </a:txBody>
                  <a:tcPr marL="28760" marR="28760" marT="14380" marB="14380">
                    <a:lnL>
                      <a:noFill/>
                    </a:lnL>
                    <a:lnT>
                      <a:noFill/>
                    </a:lnT>
                  </a:tcPr>
                </a:tc>
              </a:tr>
              <a:tr h="287602">
                <a:tc>
                  <a:txBody>
                    <a:bodyPr/>
                    <a:lstStyle/>
                    <a:p>
                      <a:pPr algn="l"/>
                      <a:r>
                        <a:rPr lang="de-DE" sz="1800" b="1" dirty="0"/>
                        <a:t>Triple</a:t>
                      </a:r>
                    </a:p>
                  </a:txBody>
                  <a:tcPr marL="28760" marR="28760" marT="14380" marB="14380" anchor="ctr">
                    <a:lnL>
                      <a:noFill/>
                    </a:lnL>
                    <a:lnR>
                      <a:noFill/>
                    </a:lnR>
                    <a:lnT>
                      <a:noFill/>
                    </a:lnT>
                    <a:lnB>
                      <a:noFill/>
                    </a:lnB>
                  </a:tcPr>
                </a:tc>
                <a:tc>
                  <a:txBody>
                    <a:bodyPr/>
                    <a:lstStyle/>
                    <a:p>
                      <a:pPr algn="l"/>
                      <a:r>
                        <a:rPr lang="de-DE" sz="1800" dirty="0" err="1"/>
                        <a:t>subject</a:t>
                      </a:r>
                      <a:r>
                        <a:rPr lang="de-DE" sz="1800" dirty="0"/>
                        <a:t> </a:t>
                      </a:r>
                      <a:r>
                        <a:rPr lang="de-DE" sz="1800" dirty="0" err="1"/>
                        <a:t>predicate</a:t>
                      </a:r>
                      <a:r>
                        <a:rPr lang="de-DE" sz="1800" dirty="0"/>
                        <a:t> </a:t>
                      </a:r>
                      <a:r>
                        <a:rPr lang="de-DE" sz="1800" dirty="0" err="1"/>
                        <a:t>object</a:t>
                      </a:r>
                      <a:endParaRPr lang="de-DE" sz="1800" dirty="0"/>
                    </a:p>
                  </a:txBody>
                  <a:tcPr marL="28760" marR="28760" marT="14380" marB="14380" anchor="ctr">
                    <a:lnL>
                      <a:noFill/>
                    </a:lnL>
                    <a:lnR>
                      <a:noFill/>
                    </a:lnR>
                    <a:lnB>
                      <a:noFill/>
                    </a:lnB>
                  </a:tcPr>
                </a:tc>
              </a:tr>
              <a:tr h="805286">
                <a:tc>
                  <a:txBody>
                    <a:bodyPr/>
                    <a:lstStyle/>
                    <a:p>
                      <a:pPr algn="l"/>
                      <a:r>
                        <a:rPr lang="de-DE" sz="1800" b="1" dirty="0"/>
                        <a:t>Relational form</a:t>
                      </a:r>
                    </a:p>
                  </a:txBody>
                  <a:tcPr marL="28760" marR="28760" marT="14380" marB="14380" anchor="ctr">
                    <a:lnL>
                      <a:noFill/>
                    </a:lnL>
                    <a:lnR>
                      <a:noFill/>
                    </a:lnR>
                    <a:lnT>
                      <a:noFill/>
                    </a:lnT>
                    <a:lnB>
                      <a:noFill/>
                    </a:lnB>
                  </a:tcPr>
                </a:tc>
                <a:tc>
                  <a:txBody>
                    <a:bodyPr/>
                    <a:lstStyle/>
                    <a:p>
                      <a:pPr algn="l"/>
                      <a:r>
                        <a:rPr lang="de-DE" sz="1800" dirty="0" err="1"/>
                        <a:t>predicate</a:t>
                      </a:r>
                      <a:r>
                        <a:rPr lang="de-DE" sz="1800" dirty="0"/>
                        <a:t>(</a:t>
                      </a:r>
                      <a:r>
                        <a:rPr lang="de-DE" sz="1800" dirty="0" err="1"/>
                        <a:t>subject,object</a:t>
                      </a:r>
                      <a:r>
                        <a:rPr lang="de-DE" sz="1800" dirty="0"/>
                        <a:t>)</a:t>
                      </a:r>
                    </a:p>
                  </a:txBody>
                  <a:tcPr marL="28760" marR="28760" marT="14380" marB="14380" anchor="ctr">
                    <a:lnL>
                      <a:noFill/>
                    </a:lnL>
                    <a:lnR>
                      <a:noFill/>
                    </a:lnR>
                    <a:lnT>
                      <a:noFill/>
                    </a:lnT>
                    <a:lnB>
                      <a:noFill/>
                    </a:lnB>
                  </a:tcPr>
                </a:tc>
              </a:tr>
              <a:tr h="1236689">
                <a:tc>
                  <a:txBody>
                    <a:bodyPr/>
                    <a:lstStyle/>
                    <a:p>
                      <a:pPr algn="l"/>
                      <a:r>
                        <a:rPr lang="de-DE" sz="1800" b="1" dirty="0"/>
                        <a:t>RDF/XML</a:t>
                      </a:r>
                    </a:p>
                  </a:txBody>
                  <a:tcPr marL="28760" marR="28760" marT="14380" marB="14380" anchor="ctr">
                    <a:lnL>
                      <a:noFill/>
                    </a:lnL>
                    <a:lnR>
                      <a:noFill/>
                    </a:lnR>
                    <a:lnT>
                      <a:noFill/>
                    </a:lnT>
                    <a:lnB>
                      <a:noFill/>
                    </a:lnB>
                  </a:tcPr>
                </a:tc>
                <a:tc>
                  <a:txBody>
                    <a:bodyPr/>
                    <a:lstStyle/>
                    <a:p>
                      <a:pPr algn="l"/>
                      <a:r>
                        <a:rPr lang="de-DE" sz="1800" dirty="0"/>
                        <a:t>&lt;</a:t>
                      </a:r>
                      <a:r>
                        <a:rPr lang="de-DE" sz="1800" dirty="0" err="1"/>
                        <a:t>rdf:Description</a:t>
                      </a:r>
                      <a:r>
                        <a:rPr lang="de-DE" sz="1800" dirty="0"/>
                        <a:t> </a:t>
                      </a:r>
                      <a:r>
                        <a:rPr lang="de-DE" sz="1800" dirty="0" err="1"/>
                        <a:t>rdf:about</a:t>
                      </a:r>
                      <a:r>
                        <a:rPr lang="de-DE" sz="1800" dirty="0"/>
                        <a:t>="</a:t>
                      </a:r>
                      <a:r>
                        <a:rPr lang="de-DE" sz="1800" dirty="0" err="1"/>
                        <a:t>subject</a:t>
                      </a:r>
                      <a:r>
                        <a:rPr lang="de-DE" sz="1800" dirty="0"/>
                        <a:t>"&gt; &lt;</a:t>
                      </a:r>
                      <a:r>
                        <a:rPr lang="de-DE" sz="1800" dirty="0" err="1"/>
                        <a:t>ex:predicate</a:t>
                      </a:r>
                      <a:r>
                        <a:rPr lang="de-DE" sz="1800" dirty="0"/>
                        <a:t>&gt; &lt;</a:t>
                      </a:r>
                      <a:r>
                        <a:rPr lang="de-DE" sz="1800" dirty="0" err="1"/>
                        <a:t>rdf:Description</a:t>
                      </a:r>
                      <a:r>
                        <a:rPr lang="de-DE" sz="1800" dirty="0"/>
                        <a:t> </a:t>
                      </a:r>
                      <a:r>
                        <a:rPr lang="de-DE" sz="1800" dirty="0" err="1"/>
                        <a:t>rdf:about</a:t>
                      </a:r>
                      <a:r>
                        <a:rPr lang="de-DE" sz="1800" dirty="0"/>
                        <a:t>="</a:t>
                      </a:r>
                      <a:r>
                        <a:rPr lang="de-DE" sz="1800" dirty="0" err="1"/>
                        <a:t>object</a:t>
                      </a:r>
                      <a:r>
                        <a:rPr lang="de-DE" sz="1800" dirty="0"/>
                        <a:t>"/&gt; &lt;/</a:t>
                      </a:r>
                      <a:r>
                        <a:rPr lang="de-DE" sz="1800" dirty="0" err="1"/>
                        <a:t>ex:predicate</a:t>
                      </a:r>
                      <a:r>
                        <a:rPr lang="de-DE" sz="1800" dirty="0"/>
                        <a:t>&gt; &lt;/</a:t>
                      </a:r>
                      <a:r>
                        <a:rPr lang="de-DE" sz="1800" dirty="0" err="1"/>
                        <a:t>rdf:Description</a:t>
                      </a:r>
                      <a:r>
                        <a:rPr lang="de-DE" sz="1800" dirty="0"/>
                        <a:t>&gt; </a:t>
                      </a:r>
                    </a:p>
                  </a:txBody>
                  <a:tcPr marL="28760" marR="28760" marT="14380" marB="14380" anchor="ctr">
                    <a:lnL>
                      <a:noFill/>
                    </a:lnL>
                    <a:lnR>
                      <a:noFill/>
                    </a:lnR>
                    <a:lnT>
                      <a:noFill/>
                    </a:lnT>
                    <a:lnB>
                      <a:noFill/>
                    </a:lnB>
                  </a:tcPr>
                </a:tc>
              </a:tr>
              <a:tr h="287602">
                <a:tc>
                  <a:txBody>
                    <a:bodyPr/>
                    <a:lstStyle/>
                    <a:p>
                      <a:pPr algn="l"/>
                      <a:r>
                        <a:rPr lang="de-DE" sz="1800" b="1" dirty="0"/>
                        <a:t>Turtle</a:t>
                      </a:r>
                    </a:p>
                  </a:txBody>
                  <a:tcPr marL="28760" marR="28760" marT="14380" marB="14380" anchor="ctr">
                    <a:lnL>
                      <a:noFill/>
                    </a:lnL>
                    <a:lnR>
                      <a:noFill/>
                    </a:lnR>
                    <a:lnT>
                      <a:noFill/>
                    </a:lnT>
                    <a:lnB>
                      <a:noFill/>
                    </a:lnB>
                  </a:tcPr>
                </a:tc>
                <a:tc>
                  <a:txBody>
                    <a:bodyPr/>
                    <a:lstStyle/>
                    <a:p>
                      <a:pPr algn="l"/>
                      <a:r>
                        <a:rPr lang="de-DE" sz="1800" dirty="0" err="1"/>
                        <a:t>subject</a:t>
                      </a:r>
                      <a:r>
                        <a:rPr lang="de-DE" sz="1800" dirty="0"/>
                        <a:t> </a:t>
                      </a:r>
                      <a:r>
                        <a:rPr lang="de-DE" sz="1800" dirty="0" err="1"/>
                        <a:t>ex:predicate</a:t>
                      </a:r>
                      <a:r>
                        <a:rPr lang="de-DE" sz="1800" dirty="0"/>
                        <a:t> </a:t>
                      </a:r>
                      <a:r>
                        <a:rPr lang="de-DE" sz="1800" dirty="0" err="1"/>
                        <a:t>object</a:t>
                      </a:r>
                      <a:r>
                        <a:rPr lang="de-DE" sz="1800" dirty="0"/>
                        <a:t>.</a:t>
                      </a:r>
                    </a:p>
                  </a:txBody>
                  <a:tcPr marL="28760" marR="28760" marT="14380" marB="14380" anchor="ctr">
                    <a:lnL>
                      <a:noFill/>
                    </a:lnL>
                    <a:lnR>
                      <a:noFill/>
                    </a:lnR>
                    <a:lnT>
                      <a:noFill/>
                    </a:lnT>
                    <a:lnB>
                      <a:noFill/>
                    </a:lnB>
                  </a:tcPr>
                </a:tc>
              </a:tr>
            </a:tbl>
          </a:graphicData>
        </a:graphic>
      </p:graphicFrame>
      <p:sp>
        <p:nvSpPr>
          <p:cNvPr id="3" name="Titel 2"/>
          <p:cNvSpPr>
            <a:spLocks noGrp="1"/>
          </p:cNvSpPr>
          <p:nvPr>
            <p:ph type="title"/>
          </p:nvPr>
        </p:nvSpPr>
        <p:spPr/>
        <p:txBody>
          <a:bodyPr>
            <a:normAutofit fontScale="90000"/>
          </a:bodyPr>
          <a:lstStyle/>
          <a:p>
            <a:r>
              <a:rPr lang="en-US" dirty="0"/>
              <a:t>RDF Triples </a:t>
            </a:r>
            <a:r>
              <a:rPr lang="en-US" dirty="0" smtClean="0"/>
              <a:t>come in </a:t>
            </a:r>
            <a:r>
              <a:rPr lang="en-US" dirty="0"/>
              <a:t>different </a:t>
            </a:r>
            <a:r>
              <a:rPr lang="en-US" dirty="0" smtClean="0"/>
              <a:t>forms</a:t>
            </a:r>
            <a:endParaRPr lang="de-DE" dirty="0"/>
          </a:p>
        </p:txBody>
      </p:sp>
      <p:pic>
        <p:nvPicPr>
          <p:cNvPr id="19458" name="Picture 2" descr="http://www.iro.umontreal.ca/%7Elapalme/ForestInsteadOfTheTrees/images/RDF-Triple.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49638" y="2635758"/>
            <a:ext cx="4898296" cy="7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2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87" y="558054"/>
            <a:ext cx="7185067" cy="800100"/>
          </a:xfrm>
        </p:spPr>
        <p:txBody>
          <a:bodyPr>
            <a:normAutofit fontScale="90000"/>
          </a:bodyPr>
          <a:lstStyle/>
          <a:p>
            <a:r>
              <a:rPr lang="de-DE" dirty="0" smtClean="0"/>
              <a:t>RDF Triple store = Way we think!</a:t>
            </a:r>
            <a:endParaRPr lang="de-DE" dirty="0"/>
          </a:p>
        </p:txBody>
      </p:sp>
      <p:sp>
        <p:nvSpPr>
          <p:cNvPr id="3" name="Content Placeholder 2"/>
          <p:cNvSpPr>
            <a:spLocks noGrp="1"/>
          </p:cNvSpPr>
          <p:nvPr>
            <p:ph idx="1"/>
          </p:nvPr>
        </p:nvSpPr>
        <p:spPr>
          <a:xfrm>
            <a:off x="951748" y="1968648"/>
            <a:ext cx="6700366" cy="3590499"/>
          </a:xfrm>
        </p:spPr>
        <p:txBody>
          <a:bodyPr>
            <a:normAutofit fontScale="85000" lnSpcReduction="20000"/>
          </a:bodyPr>
          <a:lstStyle/>
          <a:p>
            <a:r>
              <a:rPr lang="en-US" dirty="0" smtClean="0">
                <a:solidFill>
                  <a:schemeClr val="tx1"/>
                </a:solidFill>
              </a:rPr>
              <a:t>Sets of Triples</a:t>
            </a:r>
          </a:p>
          <a:p>
            <a:pPr>
              <a:buNone/>
            </a:pPr>
            <a:endParaRPr lang="en-US" dirty="0" smtClean="0">
              <a:solidFill>
                <a:schemeClr val="tx1"/>
              </a:solidFill>
            </a:endParaRPr>
          </a:p>
          <a:p>
            <a:pPr lvl="1">
              <a:buNone/>
            </a:pPr>
            <a:r>
              <a:rPr lang="en-US" dirty="0" smtClean="0">
                <a:solidFill>
                  <a:srgbClr val="FF0000"/>
                </a:solidFill>
              </a:rPr>
              <a:t> </a:t>
            </a:r>
            <a:r>
              <a:rPr lang="en-US" b="1" dirty="0" smtClean="0">
                <a:solidFill>
                  <a:srgbClr val="FF0000"/>
                </a:solidFill>
              </a:rPr>
              <a:t>Subject</a:t>
            </a:r>
            <a:r>
              <a:rPr lang="en-US" b="1" dirty="0" smtClean="0"/>
              <a:t>                          </a:t>
            </a:r>
            <a:r>
              <a:rPr lang="en-US" b="1" dirty="0" smtClean="0">
                <a:solidFill>
                  <a:srgbClr val="008000"/>
                </a:solidFill>
              </a:rPr>
              <a:t>Property</a:t>
            </a:r>
            <a:r>
              <a:rPr lang="en-US" b="1" dirty="0" smtClean="0"/>
              <a:t>              </a:t>
            </a:r>
            <a:r>
              <a:rPr lang="en-US" b="1" dirty="0" smtClean="0">
                <a:solidFill>
                  <a:srgbClr val="0000FF"/>
                </a:solidFill>
              </a:rPr>
              <a:t>Object</a:t>
            </a:r>
          </a:p>
          <a:p>
            <a:pPr lvl="1">
              <a:buNone/>
            </a:pPr>
            <a:endParaRPr lang="en-US" dirty="0" smtClean="0"/>
          </a:p>
          <a:p>
            <a:pPr lvl="1">
              <a:buNone/>
            </a:pPr>
            <a:r>
              <a:rPr lang="en-GB" dirty="0" smtClean="0">
                <a:solidFill>
                  <a:srgbClr val="FF0000"/>
                </a:solidFill>
              </a:rPr>
              <a:t>&lt;Steffen Neumann&gt;    </a:t>
            </a:r>
            <a:r>
              <a:rPr lang="en-GB" dirty="0" smtClean="0">
                <a:solidFill>
                  <a:srgbClr val="008000"/>
                </a:solidFill>
              </a:rPr>
              <a:t>has-role             </a:t>
            </a:r>
            <a:r>
              <a:rPr lang="en-GB" dirty="0" smtClean="0">
                <a:solidFill>
                  <a:srgbClr val="0000FF"/>
                </a:solidFill>
              </a:rPr>
              <a:t>&lt;Group Leader&gt;</a:t>
            </a:r>
            <a:endParaRPr lang="en-GB" dirty="0"/>
          </a:p>
          <a:p>
            <a:pPr lvl="1">
              <a:buNone/>
            </a:pPr>
            <a:r>
              <a:rPr lang="en-GB" dirty="0" smtClean="0">
                <a:solidFill>
                  <a:srgbClr val="FF0000"/>
                </a:solidFill>
              </a:rPr>
              <a:t>&lt;Group Leader&gt;           </a:t>
            </a:r>
            <a:r>
              <a:rPr lang="en-GB" dirty="0" smtClean="0">
                <a:solidFill>
                  <a:srgbClr val="008000"/>
                </a:solidFill>
              </a:rPr>
              <a:t> manages           </a:t>
            </a:r>
            <a:r>
              <a:rPr lang="en-GB" dirty="0" smtClean="0">
                <a:solidFill>
                  <a:srgbClr val="0000FF"/>
                </a:solidFill>
              </a:rPr>
              <a:t>&lt;Group Pages&gt; </a:t>
            </a:r>
            <a:endParaRPr lang="en-GB" dirty="0"/>
          </a:p>
          <a:p>
            <a:pPr lvl="1">
              <a:buNone/>
            </a:pPr>
            <a:r>
              <a:rPr lang="en-GB" dirty="0">
                <a:solidFill>
                  <a:srgbClr val="FF0000"/>
                </a:solidFill>
              </a:rPr>
              <a:t>&lt; Steffen Neumann &gt;  </a:t>
            </a:r>
            <a:r>
              <a:rPr lang="en-GB" dirty="0">
                <a:solidFill>
                  <a:srgbClr val="008000"/>
                </a:solidFill>
              </a:rPr>
              <a:t>works-in  </a:t>
            </a:r>
            <a:r>
              <a:rPr lang="en-GB" dirty="0" smtClean="0">
                <a:solidFill>
                  <a:srgbClr val="008000"/>
                </a:solidFill>
              </a:rPr>
              <a:t>          </a:t>
            </a:r>
            <a:r>
              <a:rPr lang="en-GB" dirty="0" smtClean="0">
                <a:solidFill>
                  <a:srgbClr val="0000FF"/>
                </a:solidFill>
              </a:rPr>
              <a:t>&lt;IPB-Halle&gt;</a:t>
            </a:r>
          </a:p>
          <a:p>
            <a:pPr lvl="1">
              <a:buNone/>
            </a:pPr>
            <a:r>
              <a:rPr lang="en-GB" dirty="0">
                <a:solidFill>
                  <a:srgbClr val="FF0000"/>
                </a:solidFill>
              </a:rPr>
              <a:t>&lt; </a:t>
            </a:r>
            <a:r>
              <a:rPr lang="en-GB" dirty="0" smtClean="0">
                <a:solidFill>
                  <a:srgbClr val="FF0000"/>
                </a:solidFill>
              </a:rPr>
              <a:t>IPB-Halle&gt;                    </a:t>
            </a:r>
            <a:r>
              <a:rPr lang="en-GB" dirty="0" smtClean="0">
                <a:solidFill>
                  <a:srgbClr val="008000"/>
                </a:solidFill>
              </a:rPr>
              <a:t>localized-in       </a:t>
            </a:r>
            <a:r>
              <a:rPr lang="en-GB" dirty="0" smtClean="0">
                <a:solidFill>
                  <a:srgbClr val="0000FF"/>
                </a:solidFill>
              </a:rPr>
              <a:t>&lt;Germany&gt;</a:t>
            </a:r>
            <a:endParaRPr lang="en-GB" dirty="0">
              <a:solidFill>
                <a:srgbClr val="0000FF"/>
              </a:solidFill>
            </a:endParaRPr>
          </a:p>
          <a:p>
            <a:pPr>
              <a:buNone/>
            </a:pPr>
            <a:endParaRPr lang="en-GB" dirty="0" smtClean="0">
              <a:solidFill>
                <a:srgbClr val="0000FF"/>
              </a:solidFill>
            </a:endParaRPr>
          </a:p>
          <a:p>
            <a:r>
              <a:rPr lang="en-GB" dirty="0" smtClean="0">
                <a:solidFill>
                  <a:schemeClr val="tx1"/>
                </a:solidFill>
              </a:rPr>
              <a:t>Triples are Human Readable</a:t>
            </a:r>
          </a:p>
          <a:p>
            <a:r>
              <a:rPr lang="en-GB" dirty="0" smtClean="0">
                <a:solidFill>
                  <a:schemeClr val="tx1"/>
                </a:solidFill>
              </a:rPr>
              <a:t>Triple Sets build the semantic web knowledge graph</a:t>
            </a:r>
            <a:endParaRPr lang="en-GB" dirty="0">
              <a:solidFill>
                <a:schemeClr val="tx1"/>
              </a:solidFill>
            </a:endParaRPr>
          </a:p>
        </p:txBody>
      </p:sp>
      <p:pic>
        <p:nvPicPr>
          <p:cNvPr id="4" name="Grafik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3870" y="4455008"/>
            <a:ext cx="1229661" cy="1197722"/>
          </a:xfrm>
          <a:prstGeom prst="rect">
            <a:avLst/>
          </a:prstGeom>
        </p:spPr>
      </p:pic>
    </p:spTree>
    <p:extLst>
      <p:ext uri="{BB962C8B-B14F-4D97-AF65-F5344CB8AC3E}">
        <p14:creationId xmlns:p14="http://schemas.microsoft.com/office/powerpoint/2010/main" val="1026351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748698" y="1678194"/>
            <a:ext cx="7510777" cy="4447970"/>
          </a:xfrm>
        </p:spPr>
      </p:pic>
      <p:sp>
        <p:nvSpPr>
          <p:cNvPr id="3" name="Titel 2"/>
          <p:cNvSpPr>
            <a:spLocks noGrp="1"/>
          </p:cNvSpPr>
          <p:nvPr>
            <p:ph type="title"/>
          </p:nvPr>
        </p:nvSpPr>
        <p:spPr/>
        <p:txBody>
          <a:bodyPr>
            <a:normAutofit/>
          </a:bodyPr>
          <a:lstStyle/>
          <a:p>
            <a:r>
              <a:rPr lang="de-DE" sz="4000" dirty="0" err="1"/>
              <a:t>Linked</a:t>
            </a:r>
            <a:r>
              <a:rPr lang="de-DE" sz="4000" dirty="0"/>
              <a:t> </a:t>
            </a:r>
            <a:r>
              <a:rPr lang="de-DE" sz="4000" dirty="0" smtClean="0"/>
              <a:t>Data</a:t>
            </a:r>
            <a:br>
              <a:rPr lang="de-DE" sz="4000" dirty="0" smtClean="0"/>
            </a:br>
            <a:r>
              <a:rPr lang="de-DE" sz="2800" dirty="0" smtClean="0"/>
              <a:t>Web Resources </a:t>
            </a:r>
            <a:r>
              <a:rPr lang="de-DE" sz="2800" dirty="0" err="1" smtClean="0"/>
              <a:t>linked</a:t>
            </a:r>
            <a:r>
              <a:rPr lang="de-DE" sz="2800" dirty="0" smtClean="0"/>
              <a:t> </a:t>
            </a:r>
            <a:r>
              <a:rPr lang="de-DE" sz="2800" dirty="0"/>
              <a:t>via SPO </a:t>
            </a:r>
            <a:r>
              <a:rPr lang="de-DE" sz="2800" dirty="0" err="1"/>
              <a:t>Triples</a:t>
            </a:r>
            <a:endParaRPr lang="de-DE" sz="2800" dirty="0"/>
          </a:p>
        </p:txBody>
      </p:sp>
      <p:sp>
        <p:nvSpPr>
          <p:cNvPr id="2" name="Rechteck 1"/>
          <p:cNvSpPr/>
          <p:nvPr/>
        </p:nvSpPr>
        <p:spPr>
          <a:xfrm>
            <a:off x="748698" y="1824182"/>
            <a:ext cx="2630848" cy="369332"/>
          </a:xfrm>
          <a:prstGeom prst="rect">
            <a:avLst/>
          </a:prstGeom>
        </p:spPr>
        <p:txBody>
          <a:bodyPr wrap="none">
            <a:spAutoFit/>
          </a:bodyPr>
          <a:lstStyle/>
          <a:p>
            <a:r>
              <a:rPr lang="de-DE" b="1" dirty="0"/>
              <a:t>http://</a:t>
            </a:r>
            <a:r>
              <a:rPr lang="de-DE" b="1" dirty="0" smtClean="0"/>
              <a:t>linkedlifedata.com</a:t>
            </a:r>
            <a:endParaRPr lang="de-DE" b="1" dirty="0"/>
          </a:p>
        </p:txBody>
      </p:sp>
      <p:pic>
        <p:nvPicPr>
          <p:cNvPr id="20482" name="Picture 2" descr="https://encrypted-tbn1.gstatic.com/images?q=tbn:ANd9GcRwhpTeQlKpS-Gse4dsYsg8nb8tgca7_L8yKJYWqpPtj3byrVCG1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48036" y="3112724"/>
            <a:ext cx="826640" cy="54971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pbs.twimg.com/profile_images/378800000677530891/c78866538728fa858fac76b5a3ce0424_norm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496235"/>
            <a:ext cx="582996" cy="582996"/>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www.uniprot.org/images/logos/Logo_mediu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778" y="5096970"/>
            <a:ext cx="1665156" cy="756889"/>
          </a:xfrm>
          <a:prstGeom prst="rect">
            <a:avLst/>
          </a:prstGeom>
          <a:noFill/>
          <a:effectLst>
            <a:outerShdw blurRad="50800" dist="50800" dir="5400000" algn="ctr" rotWithShape="0">
              <a:schemeClr val="accent2">
                <a:lumMod val="50000"/>
              </a:schemeClr>
            </a:outerShdw>
          </a:effectLst>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058914" y="4226418"/>
            <a:ext cx="1572866" cy="461665"/>
          </a:xfrm>
          <a:prstGeom prst="rect">
            <a:avLst/>
          </a:prstGeom>
          <a:noFill/>
        </p:spPr>
        <p:txBody>
          <a:bodyPr wrap="none" rtlCol="0">
            <a:spAutoFit/>
          </a:bodyPr>
          <a:lstStyle/>
          <a:p>
            <a:r>
              <a:rPr lang="de-DE" sz="2400" b="1" dirty="0">
                <a:solidFill>
                  <a:schemeClr val="accent2">
                    <a:lumMod val="50000"/>
                  </a:schemeClr>
                </a:solidFill>
              </a:rPr>
              <a:t>NCBI Gene</a:t>
            </a:r>
          </a:p>
        </p:txBody>
      </p:sp>
    </p:spTree>
    <p:extLst>
      <p:ext uri="{BB962C8B-B14F-4D97-AF65-F5344CB8AC3E}">
        <p14:creationId xmlns:p14="http://schemas.microsoft.com/office/powerpoint/2010/main" val="27166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86061" y="69868"/>
            <a:ext cx="9235160" cy="6127552"/>
          </a:xfrm>
        </p:spPr>
      </p:pic>
      <p:pic>
        <p:nvPicPr>
          <p:cNvPr id="7" name="Picture 14" descr="NCBI Front P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76954" y="4944975"/>
            <a:ext cx="752669" cy="26054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2271221" y="5116352"/>
            <a:ext cx="992003" cy="307777"/>
          </a:xfrm>
          <a:prstGeom prst="rect">
            <a:avLst/>
          </a:prstGeom>
          <a:noFill/>
        </p:spPr>
        <p:txBody>
          <a:bodyPr wrap="none" rtlCol="0">
            <a:spAutoFit/>
          </a:bodyPr>
          <a:lstStyle/>
          <a:p>
            <a:r>
              <a:rPr lang="de-DE" sz="1400" b="1" dirty="0" err="1" smtClean="0"/>
              <a:t>Taxonomy</a:t>
            </a:r>
            <a:endParaRPr lang="de-DE" sz="1400" b="1" dirty="0"/>
          </a:p>
        </p:txBody>
      </p:sp>
      <p:pic>
        <p:nvPicPr>
          <p:cNvPr id="9" name="Picture 2" descr="http://www.ebi.ac.uk/chebi/images/ChEBI_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62" y="2971250"/>
            <a:ext cx="404671" cy="4046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018439" y="3069102"/>
            <a:ext cx="700833" cy="338554"/>
          </a:xfrm>
          <a:prstGeom prst="rect">
            <a:avLst/>
          </a:prstGeom>
          <a:noFill/>
        </p:spPr>
        <p:txBody>
          <a:bodyPr wrap="square" rtlCol="0">
            <a:spAutoFit/>
          </a:bodyPr>
          <a:lstStyle/>
          <a:p>
            <a:r>
              <a:rPr lang="de-DE" sz="1600" b="1" dirty="0" err="1" smtClean="0"/>
              <a:t>ChEBI</a:t>
            </a:r>
            <a:endParaRPr lang="de-DE" sz="1600" b="1" dirty="0"/>
          </a:p>
        </p:txBody>
      </p:sp>
      <p:pic>
        <p:nvPicPr>
          <p:cNvPr id="11" name="Picture 10" descr="imag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96825" y="3047562"/>
            <a:ext cx="786694" cy="3283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NCBI Front P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94047" y="3689867"/>
            <a:ext cx="752669" cy="260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4577816" y="3861244"/>
            <a:ext cx="579005" cy="307777"/>
          </a:xfrm>
          <a:prstGeom prst="rect">
            <a:avLst/>
          </a:prstGeom>
          <a:noFill/>
        </p:spPr>
        <p:txBody>
          <a:bodyPr wrap="none" rtlCol="0">
            <a:spAutoFit/>
          </a:bodyPr>
          <a:lstStyle/>
          <a:p>
            <a:r>
              <a:rPr lang="de-DE" sz="1400" b="1" dirty="0" smtClean="0"/>
              <a:t>Gene</a:t>
            </a:r>
            <a:endParaRPr lang="de-DE" sz="1400" b="1" dirty="0"/>
          </a:p>
        </p:txBody>
      </p:sp>
    </p:spTree>
    <p:extLst>
      <p:ext uri="{BB962C8B-B14F-4D97-AF65-F5344CB8AC3E}">
        <p14:creationId xmlns:p14="http://schemas.microsoft.com/office/powerpoint/2010/main" val="88573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SMOS">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Waveform.thmx</Template>
  <TotalTime>0</TotalTime>
  <Words>582</Words>
  <Application>Microsoft Office PowerPoint</Application>
  <PresentationFormat>Bildschirmpräsentation (4:3)</PresentationFormat>
  <Paragraphs>183</Paragraphs>
  <Slides>22</Slides>
  <Notes>3</Notes>
  <HiddenSlides>1</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2</vt:i4>
      </vt:variant>
      <vt:variant>
        <vt:lpstr>Folientitel</vt:lpstr>
      </vt:variant>
      <vt:variant>
        <vt:i4>22</vt:i4>
      </vt:variant>
    </vt:vector>
  </HeadingPairs>
  <TitlesOfParts>
    <vt:vector size="34" baseType="lpstr">
      <vt:lpstr>DFKai-SB</vt:lpstr>
      <vt:lpstr>PMingLiU</vt:lpstr>
      <vt:lpstr>Arial</vt:lpstr>
      <vt:lpstr>Calibri</vt:lpstr>
      <vt:lpstr>Candara</vt:lpstr>
      <vt:lpstr>Franklin Gothic Medium</vt:lpstr>
      <vt:lpstr>Graphik Regular</vt:lpstr>
      <vt:lpstr>Symbol</vt:lpstr>
      <vt:lpstr>Wingdings</vt:lpstr>
      <vt:lpstr>COSMOS</vt:lpstr>
      <vt:lpstr>點陣圖影像</vt:lpstr>
      <vt:lpstr>Image</vt:lpstr>
      <vt:lpstr>Open Linked Data  for Metabolomics Data Sharing</vt:lpstr>
      <vt:lpstr>Outline</vt:lpstr>
      <vt:lpstr>HTML  encodes graphical markup  Annotation of no use for Search Engines !</vt:lpstr>
      <vt:lpstr>Web (HTML) vs.  Semantic Web (RDF)</vt:lpstr>
      <vt:lpstr>Subject-Predicate-Object  Knowledge Assertions in RDF</vt:lpstr>
      <vt:lpstr>RDF Triples come in different forms</vt:lpstr>
      <vt:lpstr>RDF Triple store = Way we think!</vt:lpstr>
      <vt:lpstr>Linked Data Web Resources linked via SPO Triples</vt:lpstr>
      <vt:lpstr>PowerPoint-Präsentation</vt:lpstr>
      <vt:lpstr>Resources to link with</vt:lpstr>
      <vt:lpstr>Contextual Queries</vt:lpstr>
      <vt:lpstr>Bridging Scales &amp; context  by querying multiple LOD Resources</vt:lpstr>
      <vt:lpstr>RDF as unifying Format Syntactic Integration</vt:lpstr>
      <vt:lpstr>IPB triple store.N3 example SPO Triples for MassBank</vt:lpstr>
      <vt:lpstr>PowerPoint-Präsentation</vt:lpstr>
      <vt:lpstr>Mcbo.ttl Mass bank core ontology</vt:lpstr>
      <vt:lpstr>PowerPoint-Präsentation</vt:lpstr>
      <vt:lpstr>Metabolights RDF conversion  (via Linked ISA)</vt:lpstr>
      <vt:lpstr>Conclusion</vt:lpstr>
      <vt:lpstr>PowerPoint-Präsentation</vt:lpstr>
      <vt:lpstr>Large scale   Faulty</vt:lpstr>
      <vt:lpstr>Acknowledgements</vt:lpstr>
    </vt:vector>
  </TitlesOfParts>
  <Company>University of Cambridge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Salek</dc:creator>
  <cp:lastModifiedBy>alle</cp:lastModifiedBy>
  <cp:revision>424</cp:revision>
  <cp:lastPrinted>2014-11-25T12:17:33Z</cp:lastPrinted>
  <dcterms:created xsi:type="dcterms:W3CDTF">2012-12-18T18:16:06Z</dcterms:created>
  <dcterms:modified xsi:type="dcterms:W3CDTF">2014-11-28T08:51:13Z</dcterms:modified>
</cp:coreProperties>
</file>